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85" r:id="rId2"/>
  </p:sldMasterIdLst>
  <p:notesMasterIdLst>
    <p:notesMasterId r:id="rId23"/>
  </p:notesMasterIdLst>
  <p:sldIdLst>
    <p:sldId id="4689" r:id="rId3"/>
    <p:sldId id="256" r:id="rId4"/>
    <p:sldId id="4660" r:id="rId5"/>
    <p:sldId id="257" r:id="rId6"/>
    <p:sldId id="258" r:id="rId7"/>
    <p:sldId id="346" r:id="rId8"/>
    <p:sldId id="345" r:id="rId9"/>
    <p:sldId id="4661" r:id="rId10"/>
    <p:sldId id="347" r:id="rId11"/>
    <p:sldId id="330" r:id="rId12"/>
    <p:sldId id="300" r:id="rId13"/>
    <p:sldId id="301" r:id="rId14"/>
    <p:sldId id="302" r:id="rId15"/>
    <p:sldId id="314" r:id="rId16"/>
    <p:sldId id="348" r:id="rId17"/>
    <p:sldId id="4687" r:id="rId18"/>
    <p:sldId id="4698" r:id="rId19"/>
    <p:sldId id="4650" r:id="rId20"/>
    <p:sldId id="4699" r:id="rId21"/>
    <p:sldId id="470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67774"/>
  </p:normalViewPr>
  <p:slideViewPr>
    <p:cSldViewPr snapToGrid="0">
      <p:cViewPr varScale="1">
        <p:scale>
          <a:sx n="73" d="100"/>
          <a:sy n="73" d="100"/>
        </p:scale>
        <p:origin x="276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C5E3EA-3FFC-F14D-8448-E40F4736E886}" type="datetimeFigureOut">
              <a:rPr lang="en-US" smtClean="0"/>
              <a:t>9/19/23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D00312-7C9F-0045-8B53-BF46F912F0F3}" type="slidenum">
              <a:rPr lang="en-US" smtClean="0"/>
              <a:t>‹#›</a:t>
            </a:fld>
            <a:endParaRPr lang="en-US"/>
          </a:p>
        </p:txBody>
      </p:sp>
    </p:spTree>
    <p:extLst>
      <p:ext uri="{BB962C8B-B14F-4D97-AF65-F5344CB8AC3E}">
        <p14:creationId xmlns:p14="http://schemas.microsoft.com/office/powerpoint/2010/main" val="3308772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533E96-F078-4B3D-A8F4-F1AF21EBC3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4720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t>14</a:t>
            </a:fld>
            <a:endParaRPr lang="en-US"/>
          </a:p>
        </p:txBody>
      </p:sp>
    </p:spTree>
    <p:extLst>
      <p:ext uri="{BB962C8B-B14F-4D97-AF65-F5344CB8AC3E}">
        <p14:creationId xmlns:p14="http://schemas.microsoft.com/office/powerpoint/2010/main" val="2809556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t>15</a:t>
            </a:fld>
            <a:endParaRPr lang="en-US"/>
          </a:p>
        </p:txBody>
      </p:sp>
    </p:spTree>
    <p:extLst>
      <p:ext uri="{BB962C8B-B14F-4D97-AF65-F5344CB8AC3E}">
        <p14:creationId xmlns:p14="http://schemas.microsoft.com/office/powerpoint/2010/main" val="1047505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a:extLst>
              <a:ext uri="{FF2B5EF4-FFF2-40B4-BE49-F238E27FC236}">
                <a16:creationId xmlns:a16="http://schemas.microsoft.com/office/drawing/2014/main" id="{86CCFBED-C462-ED3B-BDD5-F011CA7A28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6841E73-AED3-434A-A688-D0EF8952371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6258" name="Rectangle 7">
            <a:extLst>
              <a:ext uri="{FF2B5EF4-FFF2-40B4-BE49-F238E27FC236}">
                <a16:creationId xmlns:a16="http://schemas.microsoft.com/office/drawing/2014/main" id="{8B192983-D25F-B4E9-DEA7-E3DFC637C258}"/>
              </a:ext>
            </a:extLst>
          </p:cNvPr>
          <p:cNvSpPr txBox="1">
            <a:spLocks noGrp="1" noChangeArrowheads="1"/>
          </p:cNvSpPr>
          <p:nvPr/>
        </p:nvSpPr>
        <p:spPr bwMode="auto">
          <a:xfrm>
            <a:off x="3776663" y="9428163"/>
            <a:ext cx="289083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0" tIns="45455" rIns="90910" bIns="45455"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A25110B-D70E-F64C-A9E9-FCE838256DEC}"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6259" name="Rectangle 2">
            <a:extLst>
              <a:ext uri="{FF2B5EF4-FFF2-40B4-BE49-F238E27FC236}">
                <a16:creationId xmlns:a16="http://schemas.microsoft.com/office/drawing/2014/main" id="{2EC0A96B-8E57-8379-DDA9-AACA45F8DF3B}"/>
              </a:ext>
            </a:extLst>
          </p:cNvPr>
          <p:cNvSpPr>
            <a:spLocks noGrp="1" noRot="1" noChangeAspect="1" noChangeArrowheads="1" noTextEdit="1"/>
          </p:cNvSpPr>
          <p:nvPr>
            <p:ph type="sldImg"/>
          </p:nvPr>
        </p:nvSpPr>
        <p:spPr>
          <a:ln/>
        </p:spPr>
      </p:sp>
      <p:sp>
        <p:nvSpPr>
          <p:cNvPr id="111621" name="Rectangle 3">
            <a:extLst>
              <a:ext uri="{FF2B5EF4-FFF2-40B4-BE49-F238E27FC236}">
                <a16:creationId xmlns:a16="http://schemas.microsoft.com/office/drawing/2014/main" id="{AFA1D161-8BA7-D10C-2EE4-E775AC5AE6B5}"/>
              </a:ext>
            </a:extLst>
          </p:cNvPr>
          <p:cNvSpPr>
            <a:spLocks noGrp="1" noChangeArrowheads="1"/>
          </p:cNvSpPr>
          <p:nvPr>
            <p:ph type="body" idx="1"/>
          </p:nvPr>
        </p:nvSpPr>
        <p:spPr>
          <a:ln/>
        </p:spPr>
        <p:txBody>
          <a:bodyPr/>
          <a:lstStyle/>
          <a:p>
            <a:pPr>
              <a:lnSpc>
                <a:spcPct val="107000"/>
              </a:lnSpc>
              <a:spcAft>
                <a:spcPts val="800"/>
              </a:spcAft>
              <a:defRPr/>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4914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50B06-B074-48FC-8CFD-53D2CD8FB95F}" type="slidenum">
              <a:rPr lang="en-US" smtClean="0"/>
              <a:t>19</a:t>
            </a:fld>
            <a:endParaRPr lang="en-US"/>
          </a:p>
        </p:txBody>
      </p:sp>
    </p:spTree>
    <p:extLst>
      <p:ext uri="{BB962C8B-B14F-4D97-AF65-F5344CB8AC3E}">
        <p14:creationId xmlns:p14="http://schemas.microsoft.com/office/powerpoint/2010/main" val="1284596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50B06-B074-48FC-8CFD-53D2CD8FB95F}" type="slidenum">
              <a:rPr lang="en-US" smtClean="0"/>
              <a:t>20</a:t>
            </a:fld>
            <a:endParaRPr lang="en-US"/>
          </a:p>
        </p:txBody>
      </p:sp>
    </p:spTree>
    <p:extLst>
      <p:ext uri="{BB962C8B-B14F-4D97-AF65-F5344CB8AC3E}">
        <p14:creationId xmlns:p14="http://schemas.microsoft.com/office/powerpoint/2010/main" val="693801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t>6</a:t>
            </a:fld>
            <a:endParaRPr lang="en-US"/>
          </a:p>
        </p:txBody>
      </p:sp>
    </p:spTree>
    <p:extLst>
      <p:ext uri="{BB962C8B-B14F-4D97-AF65-F5344CB8AC3E}">
        <p14:creationId xmlns:p14="http://schemas.microsoft.com/office/powerpoint/2010/main" val="953787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t>7</a:t>
            </a:fld>
            <a:endParaRPr lang="en-US"/>
          </a:p>
        </p:txBody>
      </p:sp>
    </p:spTree>
    <p:extLst>
      <p:ext uri="{BB962C8B-B14F-4D97-AF65-F5344CB8AC3E}">
        <p14:creationId xmlns:p14="http://schemas.microsoft.com/office/powerpoint/2010/main" val="3631040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t>8</a:t>
            </a:fld>
            <a:endParaRPr lang="en-US"/>
          </a:p>
        </p:txBody>
      </p:sp>
    </p:spTree>
    <p:extLst>
      <p:ext uri="{BB962C8B-B14F-4D97-AF65-F5344CB8AC3E}">
        <p14:creationId xmlns:p14="http://schemas.microsoft.com/office/powerpoint/2010/main" val="2482193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t>9</a:t>
            </a:fld>
            <a:endParaRPr lang="en-US"/>
          </a:p>
        </p:txBody>
      </p:sp>
    </p:spTree>
    <p:extLst>
      <p:ext uri="{BB962C8B-B14F-4D97-AF65-F5344CB8AC3E}">
        <p14:creationId xmlns:p14="http://schemas.microsoft.com/office/powerpoint/2010/main" val="1600834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PH" b="0" i="0" u="none" strike="noStrike" dirty="0">
              <a:solidFill>
                <a:srgbClr val="132946"/>
              </a:solidFill>
              <a:effectLst/>
              <a:latin typeface="Avenir Book" panose="02000503020000020003" pitchFamily="2" charset="0"/>
            </a:endParaRPr>
          </a:p>
        </p:txBody>
      </p:sp>
      <p:sp>
        <p:nvSpPr>
          <p:cNvPr id="4" name="Slide Number Placeholder 3"/>
          <p:cNvSpPr>
            <a:spLocks noGrp="1"/>
          </p:cNvSpPr>
          <p:nvPr>
            <p:ph type="sldNum" sz="quarter" idx="5"/>
          </p:nvPr>
        </p:nvSpPr>
        <p:spPr/>
        <p:txBody>
          <a:bodyPr/>
          <a:lstStyle/>
          <a:p>
            <a:fld id="{AF533E96-F078-4B3D-A8F4-F1AF21EBC357}" type="slidenum">
              <a:rPr lang="en-US" smtClean="0"/>
              <a:t>10</a:t>
            </a:fld>
            <a:endParaRPr lang="en-US"/>
          </a:p>
        </p:txBody>
      </p:sp>
    </p:spTree>
    <p:extLst>
      <p:ext uri="{BB962C8B-B14F-4D97-AF65-F5344CB8AC3E}">
        <p14:creationId xmlns:p14="http://schemas.microsoft.com/office/powerpoint/2010/main" val="2561075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PH" b="0" i="0" u="none" strike="noStrike" dirty="0">
              <a:solidFill>
                <a:srgbClr val="132946"/>
              </a:solidFill>
              <a:effectLst/>
              <a:latin typeface="Avenir Book" panose="02000503020000020003" pitchFamily="2" charset="0"/>
            </a:endParaRPr>
          </a:p>
        </p:txBody>
      </p:sp>
      <p:sp>
        <p:nvSpPr>
          <p:cNvPr id="4" name="Slide Number Placeholder 3"/>
          <p:cNvSpPr>
            <a:spLocks noGrp="1"/>
          </p:cNvSpPr>
          <p:nvPr>
            <p:ph type="sldNum" sz="quarter" idx="5"/>
          </p:nvPr>
        </p:nvSpPr>
        <p:spPr/>
        <p:txBody>
          <a:bodyPr/>
          <a:lstStyle/>
          <a:p>
            <a:fld id="{AF533E96-F078-4B3D-A8F4-F1AF21EBC357}" type="slidenum">
              <a:rPr lang="en-US" smtClean="0"/>
              <a:t>11</a:t>
            </a:fld>
            <a:endParaRPr lang="en-US"/>
          </a:p>
        </p:txBody>
      </p:sp>
    </p:spTree>
    <p:extLst>
      <p:ext uri="{BB962C8B-B14F-4D97-AF65-F5344CB8AC3E}">
        <p14:creationId xmlns:p14="http://schemas.microsoft.com/office/powerpoint/2010/main" val="2677602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PH" b="0" i="0" u="none" strike="noStrike" dirty="0">
              <a:solidFill>
                <a:srgbClr val="132946"/>
              </a:solidFill>
              <a:effectLst/>
              <a:latin typeface="Avenir Book" panose="02000503020000020003" pitchFamily="2" charset="0"/>
            </a:endParaRPr>
          </a:p>
        </p:txBody>
      </p:sp>
      <p:sp>
        <p:nvSpPr>
          <p:cNvPr id="4" name="Slide Number Placeholder 3"/>
          <p:cNvSpPr>
            <a:spLocks noGrp="1"/>
          </p:cNvSpPr>
          <p:nvPr>
            <p:ph type="sldNum" sz="quarter" idx="5"/>
          </p:nvPr>
        </p:nvSpPr>
        <p:spPr/>
        <p:txBody>
          <a:bodyPr/>
          <a:lstStyle/>
          <a:p>
            <a:fld id="{AF533E96-F078-4B3D-A8F4-F1AF21EBC357}" type="slidenum">
              <a:rPr lang="en-US" smtClean="0"/>
              <a:t>12</a:t>
            </a:fld>
            <a:endParaRPr lang="en-US"/>
          </a:p>
        </p:txBody>
      </p:sp>
    </p:spTree>
    <p:extLst>
      <p:ext uri="{BB962C8B-B14F-4D97-AF65-F5344CB8AC3E}">
        <p14:creationId xmlns:p14="http://schemas.microsoft.com/office/powerpoint/2010/main" val="2859772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PH" b="0" i="0" u="none" strike="noStrike" dirty="0">
              <a:solidFill>
                <a:srgbClr val="132946"/>
              </a:solidFill>
              <a:effectLst/>
              <a:latin typeface="Avenir Book" panose="02000503020000020003" pitchFamily="2" charset="0"/>
            </a:endParaRPr>
          </a:p>
        </p:txBody>
      </p:sp>
      <p:sp>
        <p:nvSpPr>
          <p:cNvPr id="4" name="Slide Number Placeholder 3"/>
          <p:cNvSpPr>
            <a:spLocks noGrp="1"/>
          </p:cNvSpPr>
          <p:nvPr>
            <p:ph type="sldNum" sz="quarter" idx="5"/>
          </p:nvPr>
        </p:nvSpPr>
        <p:spPr/>
        <p:txBody>
          <a:bodyPr/>
          <a:lstStyle/>
          <a:p>
            <a:fld id="{AF533E96-F078-4B3D-A8F4-F1AF21EBC357}" type="slidenum">
              <a:rPr lang="en-US" smtClean="0"/>
              <a:t>13</a:t>
            </a:fld>
            <a:endParaRPr lang="en-US"/>
          </a:p>
        </p:txBody>
      </p:sp>
    </p:spTree>
    <p:extLst>
      <p:ext uri="{BB962C8B-B14F-4D97-AF65-F5344CB8AC3E}">
        <p14:creationId xmlns:p14="http://schemas.microsoft.com/office/powerpoint/2010/main" val="1113485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2BCA21-2F84-A043-AEF7-DB5385C8E904}" type="datetime1">
              <a:rPr lang="en-PH" smtClean="0"/>
              <a:t>9/19/23</a:t>
            </a:fld>
            <a:endParaRPr lang="en-US"/>
          </a:p>
        </p:txBody>
      </p:sp>
      <p:sp>
        <p:nvSpPr>
          <p:cNvPr id="5" name="Footer Placeholder 4"/>
          <p:cNvSpPr>
            <a:spLocks noGrp="1"/>
          </p:cNvSpPr>
          <p:nvPr>
            <p:ph type="ftr" sz="quarter" idx="11"/>
          </p:nvPr>
        </p:nvSpPr>
        <p:spPr/>
        <p:txBody>
          <a:bodyPr/>
          <a:lstStyle/>
          <a:p>
            <a:r>
              <a:rPr lang="en-US"/>
              <a:t>www.businessmaker-academy.com</a:t>
            </a:r>
          </a:p>
        </p:txBody>
      </p:sp>
      <p:sp>
        <p:nvSpPr>
          <p:cNvPr id="6" name="Slide Number Placeholder 5"/>
          <p:cNvSpPr>
            <a:spLocks noGrp="1"/>
          </p:cNvSpPr>
          <p:nvPr>
            <p:ph type="sldNum" sz="quarter" idx="12"/>
          </p:nvPr>
        </p:nvSpPr>
        <p:spPr/>
        <p:txBody>
          <a:bodyPr/>
          <a:lstStyle/>
          <a:p>
            <a:fld id="{2E0443A0-CC77-4440-9391-141930314F66}" type="slidenum">
              <a:rPr lang="en-US" smtClean="0"/>
              <a:t>‹#›</a:t>
            </a:fld>
            <a:endParaRPr lang="en-US"/>
          </a:p>
        </p:txBody>
      </p:sp>
    </p:spTree>
    <p:extLst>
      <p:ext uri="{BB962C8B-B14F-4D97-AF65-F5344CB8AC3E}">
        <p14:creationId xmlns:p14="http://schemas.microsoft.com/office/powerpoint/2010/main" val="2265871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38E91F-8F61-874C-971E-7D1D6175CF44}" type="datetime1">
              <a:rPr lang="en-PH" smtClean="0"/>
              <a:t>9/19/23</a:t>
            </a:fld>
            <a:endParaRPr lang="en-US"/>
          </a:p>
        </p:txBody>
      </p:sp>
      <p:sp>
        <p:nvSpPr>
          <p:cNvPr id="5" name="Footer Placeholder 4"/>
          <p:cNvSpPr>
            <a:spLocks noGrp="1"/>
          </p:cNvSpPr>
          <p:nvPr>
            <p:ph type="ftr" sz="quarter" idx="11"/>
          </p:nvPr>
        </p:nvSpPr>
        <p:spPr/>
        <p:txBody>
          <a:bodyPr/>
          <a:lstStyle/>
          <a:p>
            <a:r>
              <a:rPr lang="en-US"/>
              <a:t>www.businessmaker-academy.com</a:t>
            </a:r>
          </a:p>
        </p:txBody>
      </p:sp>
      <p:sp>
        <p:nvSpPr>
          <p:cNvPr id="6" name="Slide Number Placeholder 5"/>
          <p:cNvSpPr>
            <a:spLocks noGrp="1"/>
          </p:cNvSpPr>
          <p:nvPr>
            <p:ph type="sldNum" sz="quarter" idx="12"/>
          </p:nvPr>
        </p:nvSpPr>
        <p:spPr/>
        <p:txBody>
          <a:bodyPr/>
          <a:lstStyle/>
          <a:p>
            <a:fld id="{2E0443A0-CC77-4440-9391-141930314F66}" type="slidenum">
              <a:rPr lang="en-US" smtClean="0"/>
              <a:t>‹#›</a:t>
            </a:fld>
            <a:endParaRPr lang="en-US"/>
          </a:p>
        </p:txBody>
      </p:sp>
    </p:spTree>
    <p:extLst>
      <p:ext uri="{BB962C8B-B14F-4D97-AF65-F5344CB8AC3E}">
        <p14:creationId xmlns:p14="http://schemas.microsoft.com/office/powerpoint/2010/main" val="2531054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50D78C-0812-5741-A26F-BDF7F81731BB}" type="datetime1">
              <a:rPr lang="en-PH" smtClean="0"/>
              <a:t>9/19/23</a:t>
            </a:fld>
            <a:endParaRPr lang="en-US"/>
          </a:p>
        </p:txBody>
      </p:sp>
      <p:sp>
        <p:nvSpPr>
          <p:cNvPr id="5" name="Footer Placeholder 4"/>
          <p:cNvSpPr>
            <a:spLocks noGrp="1"/>
          </p:cNvSpPr>
          <p:nvPr>
            <p:ph type="ftr" sz="quarter" idx="11"/>
          </p:nvPr>
        </p:nvSpPr>
        <p:spPr/>
        <p:txBody>
          <a:bodyPr/>
          <a:lstStyle/>
          <a:p>
            <a:r>
              <a:rPr lang="en-US"/>
              <a:t>www.businessmaker-academy.com</a:t>
            </a:r>
          </a:p>
        </p:txBody>
      </p:sp>
      <p:sp>
        <p:nvSpPr>
          <p:cNvPr id="6" name="Slide Number Placeholder 5"/>
          <p:cNvSpPr>
            <a:spLocks noGrp="1"/>
          </p:cNvSpPr>
          <p:nvPr>
            <p:ph type="sldNum" sz="quarter" idx="12"/>
          </p:nvPr>
        </p:nvSpPr>
        <p:spPr/>
        <p:txBody>
          <a:bodyPr/>
          <a:lstStyle/>
          <a:p>
            <a:fld id="{2E0443A0-CC77-4440-9391-141930314F66}" type="slidenum">
              <a:rPr lang="en-US" smtClean="0"/>
              <a:t>‹#›</a:t>
            </a:fld>
            <a:endParaRPr lang="en-US"/>
          </a:p>
        </p:txBody>
      </p:sp>
    </p:spTree>
    <p:extLst>
      <p:ext uri="{BB962C8B-B14F-4D97-AF65-F5344CB8AC3E}">
        <p14:creationId xmlns:p14="http://schemas.microsoft.com/office/powerpoint/2010/main" val="1222031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4376" y="4447033"/>
            <a:ext cx="7940660" cy="1221640"/>
          </a:xfrm>
          <a:noFill/>
          <a:effectLst>
            <a:outerShdw blurRad="50800" dist="38100" dir="2700000" algn="tl" rotWithShape="0">
              <a:prstClr val="black">
                <a:alpha val="40000"/>
              </a:prstClr>
            </a:outerShdw>
          </a:effectLst>
        </p:spPr>
        <p:txBody>
          <a:bodyPr>
            <a:normAutofit/>
          </a:bodyPr>
          <a:lstStyle>
            <a:lvl1pPr algn="r">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754375" y="5668674"/>
            <a:ext cx="7940660" cy="814425"/>
          </a:xfrm>
        </p:spPr>
        <p:txBody>
          <a:bodyPr>
            <a:normAutofit/>
          </a:bodyPr>
          <a:lstStyle>
            <a:lvl1pPr marL="0" indent="0" algn="r">
              <a:buNone/>
              <a:defRPr sz="2800" b="0" i="0">
                <a:solidFill>
                  <a:srgbClr val="5EEC3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3819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670" y="985720"/>
            <a:ext cx="7940660" cy="985720"/>
          </a:xfrm>
        </p:spPr>
        <p:txBody>
          <a:bodyPr>
            <a:normAutofit/>
          </a:bodyPr>
          <a:lstStyle>
            <a:lvl1pPr algn="r">
              <a:defRPr sz="3600" baseline="0">
                <a:solidFill>
                  <a:srgbClr val="5EEC3C"/>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601670" y="2003752"/>
            <a:ext cx="7940660" cy="4275743"/>
          </a:xfrm>
        </p:spPr>
        <p:txBody>
          <a:bodyPr/>
          <a:lstStyle>
            <a:lvl1pPr algn="l">
              <a:defRPr sz="2800">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422595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965" y="578507"/>
            <a:ext cx="5955495" cy="1221639"/>
          </a:xfrm>
          <a:noFill/>
        </p:spPr>
        <p:txBody>
          <a:bodyPr>
            <a:normAutofit/>
          </a:bodyPr>
          <a:lstStyle>
            <a:lvl1pPr algn="l">
              <a:defRPr sz="360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5" y="1800147"/>
            <a:ext cx="5955495" cy="4479347"/>
          </a:xfrm>
        </p:spPr>
        <p:txBody>
          <a:bodyPr/>
          <a:lstStyle>
            <a:lvl1pPr algn="l">
              <a:defRPr sz="2800">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390175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205395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9/19/23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178385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1670" y="985721"/>
            <a:ext cx="8093365" cy="985721"/>
          </a:xfrm>
        </p:spPr>
        <p:txBody>
          <a:bodyPr>
            <a:normAutofit/>
          </a:bodyPr>
          <a:lstStyle>
            <a:lvl1pPr algn="r">
              <a:defRPr sz="3600" baseline="0">
                <a:solidFill>
                  <a:srgbClr val="5EEC3C"/>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7" y="2188319"/>
            <a:ext cx="4040188" cy="639763"/>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7" y="2818180"/>
            <a:ext cx="4040188" cy="3035059"/>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1" y="2188319"/>
            <a:ext cx="4041775" cy="639763"/>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1" y="2818180"/>
            <a:ext cx="4041775" cy="3035059"/>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9/19/23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722813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9/19/23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3051082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9/19/23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556983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3CA515-D661-8240-A323-C3106DD2A554}" type="datetime1">
              <a:rPr lang="en-PH" smtClean="0"/>
              <a:t>9/19/23</a:t>
            </a:fld>
            <a:endParaRPr lang="en-US"/>
          </a:p>
        </p:txBody>
      </p:sp>
      <p:sp>
        <p:nvSpPr>
          <p:cNvPr id="5" name="Footer Placeholder 4"/>
          <p:cNvSpPr>
            <a:spLocks noGrp="1"/>
          </p:cNvSpPr>
          <p:nvPr>
            <p:ph type="ftr" sz="quarter" idx="11"/>
          </p:nvPr>
        </p:nvSpPr>
        <p:spPr/>
        <p:txBody>
          <a:bodyPr/>
          <a:lstStyle/>
          <a:p>
            <a:r>
              <a:rPr lang="en-US"/>
              <a:t>www.businessmaker-academy.com</a:t>
            </a:r>
          </a:p>
        </p:txBody>
      </p:sp>
      <p:sp>
        <p:nvSpPr>
          <p:cNvPr id="6" name="Slide Number Placeholder 5"/>
          <p:cNvSpPr>
            <a:spLocks noGrp="1"/>
          </p:cNvSpPr>
          <p:nvPr>
            <p:ph type="sldNum" sz="quarter" idx="12"/>
          </p:nvPr>
        </p:nvSpPr>
        <p:spPr/>
        <p:txBody>
          <a:bodyPr/>
          <a:lstStyle/>
          <a:p>
            <a:fld id="{2E0443A0-CC77-4440-9391-141930314F66}" type="slidenum">
              <a:rPr lang="en-US" smtClean="0"/>
              <a:t>‹#›</a:t>
            </a:fld>
            <a:endParaRPr lang="en-US"/>
          </a:p>
        </p:txBody>
      </p:sp>
    </p:spTree>
    <p:extLst>
      <p:ext uri="{BB962C8B-B14F-4D97-AF65-F5344CB8AC3E}">
        <p14:creationId xmlns:p14="http://schemas.microsoft.com/office/powerpoint/2010/main" val="1670561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9/19/23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360527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9/19/23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340505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7831659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40165" y="3692525"/>
            <a:ext cx="14636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3470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67FB3F-E599-3449-A131-E2CDFCC7BA73}" type="datetime1">
              <a:rPr lang="en-PH" smtClean="0"/>
              <a:t>9/19/23</a:t>
            </a:fld>
            <a:endParaRPr lang="en-US"/>
          </a:p>
        </p:txBody>
      </p:sp>
      <p:sp>
        <p:nvSpPr>
          <p:cNvPr id="5" name="Footer Placeholder 4"/>
          <p:cNvSpPr>
            <a:spLocks noGrp="1"/>
          </p:cNvSpPr>
          <p:nvPr>
            <p:ph type="ftr" sz="quarter" idx="11"/>
          </p:nvPr>
        </p:nvSpPr>
        <p:spPr/>
        <p:txBody>
          <a:bodyPr/>
          <a:lstStyle/>
          <a:p>
            <a:r>
              <a:rPr lang="en-US"/>
              <a:t>www.businessmaker-academy.com</a:t>
            </a:r>
          </a:p>
        </p:txBody>
      </p:sp>
      <p:sp>
        <p:nvSpPr>
          <p:cNvPr id="6" name="Slide Number Placeholder 5"/>
          <p:cNvSpPr>
            <a:spLocks noGrp="1"/>
          </p:cNvSpPr>
          <p:nvPr>
            <p:ph type="sldNum" sz="quarter" idx="12"/>
          </p:nvPr>
        </p:nvSpPr>
        <p:spPr/>
        <p:txBody>
          <a:bodyPr/>
          <a:lstStyle/>
          <a:p>
            <a:fld id="{2E0443A0-CC77-4440-9391-141930314F66}" type="slidenum">
              <a:rPr lang="en-US" smtClean="0"/>
              <a:t>‹#›</a:t>
            </a:fld>
            <a:endParaRPr lang="en-US"/>
          </a:p>
        </p:txBody>
      </p:sp>
    </p:spTree>
    <p:extLst>
      <p:ext uri="{BB962C8B-B14F-4D97-AF65-F5344CB8AC3E}">
        <p14:creationId xmlns:p14="http://schemas.microsoft.com/office/powerpoint/2010/main" val="1917039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90344E-47E2-674C-AEE4-9A03E99667B3}" type="datetime1">
              <a:rPr lang="en-PH" smtClean="0"/>
              <a:t>9/19/23</a:t>
            </a:fld>
            <a:endParaRPr lang="en-US"/>
          </a:p>
        </p:txBody>
      </p:sp>
      <p:sp>
        <p:nvSpPr>
          <p:cNvPr id="6" name="Footer Placeholder 5"/>
          <p:cNvSpPr>
            <a:spLocks noGrp="1"/>
          </p:cNvSpPr>
          <p:nvPr>
            <p:ph type="ftr" sz="quarter" idx="11"/>
          </p:nvPr>
        </p:nvSpPr>
        <p:spPr/>
        <p:txBody>
          <a:bodyPr/>
          <a:lstStyle/>
          <a:p>
            <a:r>
              <a:rPr lang="en-US"/>
              <a:t>www.businessmaker-academy.com</a:t>
            </a:r>
          </a:p>
        </p:txBody>
      </p:sp>
      <p:sp>
        <p:nvSpPr>
          <p:cNvPr id="7" name="Slide Number Placeholder 6"/>
          <p:cNvSpPr>
            <a:spLocks noGrp="1"/>
          </p:cNvSpPr>
          <p:nvPr>
            <p:ph type="sldNum" sz="quarter" idx="12"/>
          </p:nvPr>
        </p:nvSpPr>
        <p:spPr/>
        <p:txBody>
          <a:bodyPr/>
          <a:lstStyle/>
          <a:p>
            <a:fld id="{2E0443A0-CC77-4440-9391-141930314F66}" type="slidenum">
              <a:rPr lang="en-US" smtClean="0"/>
              <a:t>‹#›</a:t>
            </a:fld>
            <a:endParaRPr lang="en-US"/>
          </a:p>
        </p:txBody>
      </p:sp>
    </p:spTree>
    <p:extLst>
      <p:ext uri="{BB962C8B-B14F-4D97-AF65-F5344CB8AC3E}">
        <p14:creationId xmlns:p14="http://schemas.microsoft.com/office/powerpoint/2010/main" val="4103223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77967A-D5EB-0F4C-BA40-BAAA6CFFF71B}" type="datetime1">
              <a:rPr lang="en-PH" smtClean="0"/>
              <a:t>9/19/23</a:t>
            </a:fld>
            <a:endParaRPr lang="en-US"/>
          </a:p>
        </p:txBody>
      </p:sp>
      <p:sp>
        <p:nvSpPr>
          <p:cNvPr id="8" name="Footer Placeholder 7"/>
          <p:cNvSpPr>
            <a:spLocks noGrp="1"/>
          </p:cNvSpPr>
          <p:nvPr>
            <p:ph type="ftr" sz="quarter" idx="11"/>
          </p:nvPr>
        </p:nvSpPr>
        <p:spPr/>
        <p:txBody>
          <a:bodyPr/>
          <a:lstStyle/>
          <a:p>
            <a:r>
              <a:rPr lang="en-US"/>
              <a:t>www.businessmaker-academy.com</a:t>
            </a:r>
          </a:p>
        </p:txBody>
      </p:sp>
      <p:sp>
        <p:nvSpPr>
          <p:cNvPr id="9" name="Slide Number Placeholder 8"/>
          <p:cNvSpPr>
            <a:spLocks noGrp="1"/>
          </p:cNvSpPr>
          <p:nvPr>
            <p:ph type="sldNum" sz="quarter" idx="12"/>
          </p:nvPr>
        </p:nvSpPr>
        <p:spPr/>
        <p:txBody>
          <a:bodyPr/>
          <a:lstStyle/>
          <a:p>
            <a:fld id="{2E0443A0-CC77-4440-9391-141930314F66}" type="slidenum">
              <a:rPr lang="en-US" smtClean="0"/>
              <a:t>‹#›</a:t>
            </a:fld>
            <a:endParaRPr lang="en-US"/>
          </a:p>
        </p:txBody>
      </p:sp>
    </p:spTree>
    <p:extLst>
      <p:ext uri="{BB962C8B-B14F-4D97-AF65-F5344CB8AC3E}">
        <p14:creationId xmlns:p14="http://schemas.microsoft.com/office/powerpoint/2010/main" val="2284219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EA01E9-020C-D541-8AF2-5F28C2F683DC}" type="datetime1">
              <a:rPr lang="en-PH" smtClean="0"/>
              <a:t>9/19/23</a:t>
            </a:fld>
            <a:endParaRPr lang="en-US"/>
          </a:p>
        </p:txBody>
      </p:sp>
      <p:sp>
        <p:nvSpPr>
          <p:cNvPr id="4" name="Footer Placeholder 3"/>
          <p:cNvSpPr>
            <a:spLocks noGrp="1"/>
          </p:cNvSpPr>
          <p:nvPr>
            <p:ph type="ftr" sz="quarter" idx="11"/>
          </p:nvPr>
        </p:nvSpPr>
        <p:spPr/>
        <p:txBody>
          <a:bodyPr/>
          <a:lstStyle/>
          <a:p>
            <a:r>
              <a:rPr lang="en-US"/>
              <a:t>www.businessmaker-academy.com</a:t>
            </a:r>
          </a:p>
        </p:txBody>
      </p:sp>
      <p:sp>
        <p:nvSpPr>
          <p:cNvPr id="5" name="Slide Number Placeholder 4"/>
          <p:cNvSpPr>
            <a:spLocks noGrp="1"/>
          </p:cNvSpPr>
          <p:nvPr>
            <p:ph type="sldNum" sz="quarter" idx="12"/>
          </p:nvPr>
        </p:nvSpPr>
        <p:spPr/>
        <p:txBody>
          <a:bodyPr/>
          <a:lstStyle/>
          <a:p>
            <a:fld id="{2E0443A0-CC77-4440-9391-141930314F66}" type="slidenum">
              <a:rPr lang="en-US" smtClean="0"/>
              <a:t>‹#›</a:t>
            </a:fld>
            <a:endParaRPr lang="en-US"/>
          </a:p>
        </p:txBody>
      </p:sp>
    </p:spTree>
    <p:extLst>
      <p:ext uri="{BB962C8B-B14F-4D97-AF65-F5344CB8AC3E}">
        <p14:creationId xmlns:p14="http://schemas.microsoft.com/office/powerpoint/2010/main" val="1351484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2888A7-C449-DE44-971F-7741FF92AA2E}" type="datetime1">
              <a:rPr lang="en-PH" smtClean="0"/>
              <a:t>9/19/23</a:t>
            </a:fld>
            <a:endParaRPr lang="en-US"/>
          </a:p>
        </p:txBody>
      </p:sp>
      <p:sp>
        <p:nvSpPr>
          <p:cNvPr id="3" name="Footer Placeholder 2"/>
          <p:cNvSpPr>
            <a:spLocks noGrp="1"/>
          </p:cNvSpPr>
          <p:nvPr>
            <p:ph type="ftr" sz="quarter" idx="11"/>
          </p:nvPr>
        </p:nvSpPr>
        <p:spPr/>
        <p:txBody>
          <a:bodyPr/>
          <a:lstStyle/>
          <a:p>
            <a:r>
              <a:rPr lang="en-US"/>
              <a:t>www.businessmaker-academy.com</a:t>
            </a:r>
          </a:p>
        </p:txBody>
      </p:sp>
      <p:sp>
        <p:nvSpPr>
          <p:cNvPr id="4" name="Slide Number Placeholder 3"/>
          <p:cNvSpPr>
            <a:spLocks noGrp="1"/>
          </p:cNvSpPr>
          <p:nvPr>
            <p:ph type="sldNum" sz="quarter" idx="12"/>
          </p:nvPr>
        </p:nvSpPr>
        <p:spPr/>
        <p:txBody>
          <a:bodyPr/>
          <a:lstStyle/>
          <a:p>
            <a:fld id="{2E0443A0-CC77-4440-9391-141930314F66}" type="slidenum">
              <a:rPr lang="en-US" smtClean="0"/>
              <a:t>‹#›</a:t>
            </a:fld>
            <a:endParaRPr lang="en-US"/>
          </a:p>
        </p:txBody>
      </p:sp>
    </p:spTree>
    <p:extLst>
      <p:ext uri="{BB962C8B-B14F-4D97-AF65-F5344CB8AC3E}">
        <p14:creationId xmlns:p14="http://schemas.microsoft.com/office/powerpoint/2010/main" val="3166693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CC035A-41A7-0146-AD2C-B88343C14B1C}" type="datetime1">
              <a:rPr lang="en-PH" smtClean="0"/>
              <a:t>9/19/23</a:t>
            </a:fld>
            <a:endParaRPr lang="en-US"/>
          </a:p>
        </p:txBody>
      </p:sp>
      <p:sp>
        <p:nvSpPr>
          <p:cNvPr id="6" name="Footer Placeholder 5"/>
          <p:cNvSpPr>
            <a:spLocks noGrp="1"/>
          </p:cNvSpPr>
          <p:nvPr>
            <p:ph type="ftr" sz="quarter" idx="11"/>
          </p:nvPr>
        </p:nvSpPr>
        <p:spPr/>
        <p:txBody>
          <a:bodyPr/>
          <a:lstStyle/>
          <a:p>
            <a:r>
              <a:rPr lang="en-US"/>
              <a:t>www.businessmaker-academy.com</a:t>
            </a:r>
          </a:p>
        </p:txBody>
      </p:sp>
      <p:sp>
        <p:nvSpPr>
          <p:cNvPr id="7" name="Slide Number Placeholder 6"/>
          <p:cNvSpPr>
            <a:spLocks noGrp="1"/>
          </p:cNvSpPr>
          <p:nvPr>
            <p:ph type="sldNum" sz="quarter" idx="12"/>
          </p:nvPr>
        </p:nvSpPr>
        <p:spPr/>
        <p:txBody>
          <a:bodyPr/>
          <a:lstStyle/>
          <a:p>
            <a:fld id="{2E0443A0-CC77-4440-9391-141930314F66}" type="slidenum">
              <a:rPr lang="en-US" smtClean="0"/>
              <a:t>‹#›</a:t>
            </a:fld>
            <a:endParaRPr lang="en-US"/>
          </a:p>
        </p:txBody>
      </p:sp>
    </p:spTree>
    <p:extLst>
      <p:ext uri="{BB962C8B-B14F-4D97-AF65-F5344CB8AC3E}">
        <p14:creationId xmlns:p14="http://schemas.microsoft.com/office/powerpoint/2010/main" val="844352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3EDE7C-088B-E949-990C-05CD9A38E6F8}" type="datetime1">
              <a:rPr lang="en-PH" smtClean="0"/>
              <a:t>9/19/23</a:t>
            </a:fld>
            <a:endParaRPr lang="en-US"/>
          </a:p>
        </p:txBody>
      </p:sp>
      <p:sp>
        <p:nvSpPr>
          <p:cNvPr id="6" name="Footer Placeholder 5"/>
          <p:cNvSpPr>
            <a:spLocks noGrp="1"/>
          </p:cNvSpPr>
          <p:nvPr>
            <p:ph type="ftr" sz="quarter" idx="11"/>
          </p:nvPr>
        </p:nvSpPr>
        <p:spPr/>
        <p:txBody>
          <a:bodyPr/>
          <a:lstStyle/>
          <a:p>
            <a:r>
              <a:rPr lang="en-US"/>
              <a:t>www.businessmaker-academy.com</a:t>
            </a:r>
          </a:p>
        </p:txBody>
      </p:sp>
      <p:sp>
        <p:nvSpPr>
          <p:cNvPr id="7" name="Slide Number Placeholder 6"/>
          <p:cNvSpPr>
            <a:spLocks noGrp="1"/>
          </p:cNvSpPr>
          <p:nvPr>
            <p:ph type="sldNum" sz="quarter" idx="12"/>
          </p:nvPr>
        </p:nvSpPr>
        <p:spPr/>
        <p:txBody>
          <a:bodyPr/>
          <a:lstStyle/>
          <a:p>
            <a:fld id="{2E0443A0-CC77-4440-9391-141930314F66}" type="slidenum">
              <a:rPr lang="en-US" smtClean="0"/>
              <a:t>‹#›</a:t>
            </a:fld>
            <a:endParaRPr lang="en-US"/>
          </a:p>
        </p:txBody>
      </p:sp>
    </p:spTree>
    <p:extLst>
      <p:ext uri="{BB962C8B-B14F-4D97-AF65-F5344CB8AC3E}">
        <p14:creationId xmlns:p14="http://schemas.microsoft.com/office/powerpoint/2010/main" val="2748238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E15805-C949-7044-BCF6-31EFDCC85EC5}" type="datetime1">
              <a:rPr lang="en-PH" smtClean="0"/>
              <a:t>9/19/23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www.businessmaker-academy.com</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0443A0-CC77-4440-9391-141930314F66}" type="slidenum">
              <a:rPr lang="en-US" smtClean="0"/>
              <a:t>‹#›</a:t>
            </a:fld>
            <a:endParaRPr lang="en-US"/>
          </a:p>
        </p:txBody>
      </p:sp>
    </p:spTree>
    <p:extLst>
      <p:ext uri="{BB962C8B-B14F-4D97-AF65-F5344CB8AC3E}">
        <p14:creationId xmlns:p14="http://schemas.microsoft.com/office/powerpoint/2010/main" val="36502174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9/19/23</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9149" y="6951663"/>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272934181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382733">
            <a:off x="5745794" y="3414544"/>
            <a:ext cx="5207723" cy="3937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PH">
              <a:solidFill>
                <a:prstClr val="white"/>
              </a:solidFill>
              <a:latin typeface="Calibri"/>
            </a:endParaRPr>
          </a:p>
        </p:txBody>
      </p:sp>
      <p:sp>
        <p:nvSpPr>
          <p:cNvPr id="6" name="TextBox 5">
            <a:extLst>
              <a:ext uri="{FF2B5EF4-FFF2-40B4-BE49-F238E27FC236}">
                <a16:creationId xmlns:a16="http://schemas.microsoft.com/office/drawing/2014/main" id="{B7169AA5-D65E-498C-C6D1-6228DE80D8DA}"/>
              </a:ext>
            </a:extLst>
          </p:cNvPr>
          <p:cNvSpPr txBox="1"/>
          <p:nvPr/>
        </p:nvSpPr>
        <p:spPr>
          <a:xfrm>
            <a:off x="0" y="2054655"/>
            <a:ext cx="9144000" cy="923330"/>
          </a:xfrm>
          <a:prstGeom prst="rect">
            <a:avLst/>
          </a:prstGeom>
          <a:solidFill>
            <a:schemeClr val="bg1">
              <a:lumMod val="85000"/>
            </a:schemeClr>
          </a:solidFill>
          <a:effectLst>
            <a:outerShdw blurRad="50800" dist="38100" dir="10800000" algn="r" rotWithShape="0">
              <a:prstClr val="black">
                <a:alpha val="40000"/>
              </a:prstClr>
            </a:outerShdw>
          </a:effectLst>
        </p:spPr>
        <p:txBody>
          <a:bodyPr wrap="square" rtlCol="0">
            <a:spAutoFit/>
          </a:bodyPr>
          <a:lstStyle/>
          <a:p>
            <a:pPr algn="ctr" defTabSz="914400">
              <a:defRPr/>
            </a:pPr>
            <a:r>
              <a:rPr lang="en-US" sz="5400" dirty="0">
                <a:solidFill>
                  <a:prstClr val="black"/>
                </a:solidFill>
                <a:latin typeface="Cooper Black" panose="0208090404030B020404" pitchFamily="18" charset="77"/>
              </a:rPr>
              <a:t>Exercise Sheets</a:t>
            </a:r>
            <a:endParaRPr lang="en-US" dirty="0">
              <a:solidFill>
                <a:prstClr val="black"/>
              </a:solidFill>
              <a:latin typeface="Calibri"/>
            </a:endParaRPr>
          </a:p>
        </p:txBody>
      </p:sp>
      <p:pic>
        <p:nvPicPr>
          <p:cNvPr id="10" name="Picture 9">
            <a:extLst>
              <a:ext uri="{FF2B5EF4-FFF2-40B4-BE49-F238E27FC236}">
                <a16:creationId xmlns:a16="http://schemas.microsoft.com/office/drawing/2014/main" id="{52ED925B-CFA7-2E78-BF21-0BB9222AAA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9051" y="4345231"/>
            <a:ext cx="2881375" cy="1276671"/>
          </a:xfrm>
          <a:prstGeom prst="rect">
            <a:avLst/>
          </a:prstGeom>
        </p:spPr>
      </p:pic>
    </p:spTree>
    <p:extLst>
      <p:ext uri="{BB962C8B-B14F-4D97-AF65-F5344CB8AC3E}">
        <p14:creationId xmlns:p14="http://schemas.microsoft.com/office/powerpoint/2010/main" val="3616155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9">
            <a:extLst>
              <a:ext uri="{FF2B5EF4-FFF2-40B4-BE49-F238E27FC236}">
                <a16:creationId xmlns:a16="http://schemas.microsoft.com/office/drawing/2014/main" id="{3A14EE15-F622-EB27-981F-BF9B07C63955}"/>
              </a:ext>
            </a:extLst>
          </p:cNvPr>
          <p:cNvGraphicFramePr>
            <a:graphicFrameLocks noGrp="1"/>
          </p:cNvGraphicFramePr>
          <p:nvPr>
            <p:extLst>
              <p:ext uri="{D42A27DB-BD31-4B8C-83A1-F6EECF244321}">
                <p14:modId xmlns:p14="http://schemas.microsoft.com/office/powerpoint/2010/main" val="425279337"/>
              </p:ext>
            </p:extLst>
          </p:nvPr>
        </p:nvGraphicFramePr>
        <p:xfrm>
          <a:off x="143553" y="1237181"/>
          <a:ext cx="8856894" cy="5409771"/>
        </p:xfrm>
        <a:graphic>
          <a:graphicData uri="http://schemas.openxmlformats.org/drawingml/2006/table">
            <a:tbl>
              <a:tblPr firstRow="1" bandRow="1">
                <a:tableStyleId>{8A107856-5554-42FB-B03E-39F5DBC370BA}</a:tableStyleId>
              </a:tblPr>
              <a:tblGrid>
                <a:gridCol w="1476149">
                  <a:extLst>
                    <a:ext uri="{9D8B030D-6E8A-4147-A177-3AD203B41FA5}">
                      <a16:colId xmlns:a16="http://schemas.microsoft.com/office/drawing/2014/main" val="621946782"/>
                    </a:ext>
                  </a:extLst>
                </a:gridCol>
                <a:gridCol w="1476149">
                  <a:extLst>
                    <a:ext uri="{9D8B030D-6E8A-4147-A177-3AD203B41FA5}">
                      <a16:colId xmlns:a16="http://schemas.microsoft.com/office/drawing/2014/main" val="2798893031"/>
                    </a:ext>
                  </a:extLst>
                </a:gridCol>
                <a:gridCol w="1476149">
                  <a:extLst>
                    <a:ext uri="{9D8B030D-6E8A-4147-A177-3AD203B41FA5}">
                      <a16:colId xmlns:a16="http://schemas.microsoft.com/office/drawing/2014/main" val="2011924762"/>
                    </a:ext>
                  </a:extLst>
                </a:gridCol>
                <a:gridCol w="1476149">
                  <a:extLst>
                    <a:ext uri="{9D8B030D-6E8A-4147-A177-3AD203B41FA5}">
                      <a16:colId xmlns:a16="http://schemas.microsoft.com/office/drawing/2014/main" val="2471931189"/>
                    </a:ext>
                  </a:extLst>
                </a:gridCol>
                <a:gridCol w="1476149">
                  <a:extLst>
                    <a:ext uri="{9D8B030D-6E8A-4147-A177-3AD203B41FA5}">
                      <a16:colId xmlns:a16="http://schemas.microsoft.com/office/drawing/2014/main" val="1281719122"/>
                    </a:ext>
                  </a:extLst>
                </a:gridCol>
                <a:gridCol w="1476149">
                  <a:extLst>
                    <a:ext uri="{9D8B030D-6E8A-4147-A177-3AD203B41FA5}">
                      <a16:colId xmlns:a16="http://schemas.microsoft.com/office/drawing/2014/main" val="2947920168"/>
                    </a:ext>
                  </a:extLst>
                </a:gridCol>
              </a:tblGrid>
              <a:tr h="122835">
                <a:tc>
                  <a:txBody>
                    <a:bodyPr/>
                    <a:lstStyle/>
                    <a:p>
                      <a:pPr algn="ctr"/>
                      <a:r>
                        <a:rPr lang="en-US" sz="1400" dirty="0"/>
                        <a:t>TIME</a:t>
                      </a:r>
                      <a:endParaRPr lang="en-US" sz="1400" dirty="0">
                        <a:latin typeface="Tw Cen MT" panose="020B0602020104020603" pitchFamily="34" charset="77"/>
                      </a:endParaRPr>
                    </a:p>
                  </a:txBody>
                  <a:tcPr/>
                </a:tc>
                <a:tc>
                  <a:txBody>
                    <a:bodyPr/>
                    <a:lstStyle/>
                    <a:p>
                      <a:pPr algn="ctr"/>
                      <a:r>
                        <a:rPr lang="en-US" sz="1400" dirty="0"/>
                        <a:t>MONDAY</a:t>
                      </a:r>
                      <a:endParaRPr lang="en-US" sz="1400" dirty="0">
                        <a:latin typeface="Tw Cen MT" panose="020B0602020104020603" pitchFamily="34" charset="77"/>
                      </a:endParaRPr>
                    </a:p>
                  </a:txBody>
                  <a:tcPr/>
                </a:tc>
                <a:tc>
                  <a:txBody>
                    <a:bodyPr/>
                    <a:lstStyle/>
                    <a:p>
                      <a:pPr algn="ctr"/>
                      <a:r>
                        <a:rPr lang="en-US" sz="1400" dirty="0"/>
                        <a:t>TUESDAY</a:t>
                      </a:r>
                      <a:endParaRPr lang="en-US" sz="1400" dirty="0">
                        <a:latin typeface="Tw Cen MT" panose="020B0602020104020603" pitchFamily="34" charset="77"/>
                      </a:endParaRPr>
                    </a:p>
                  </a:txBody>
                  <a:tcPr/>
                </a:tc>
                <a:tc>
                  <a:txBody>
                    <a:bodyPr/>
                    <a:lstStyle/>
                    <a:p>
                      <a:pPr algn="ctr"/>
                      <a:r>
                        <a:rPr lang="en-US" sz="1400" dirty="0"/>
                        <a:t>WEDNESDAY</a:t>
                      </a:r>
                      <a:endParaRPr lang="en-US" sz="1400" dirty="0">
                        <a:latin typeface="Tw Cen MT" panose="020B0602020104020603" pitchFamily="34" charset="77"/>
                      </a:endParaRPr>
                    </a:p>
                  </a:txBody>
                  <a:tcPr/>
                </a:tc>
                <a:tc>
                  <a:txBody>
                    <a:bodyPr/>
                    <a:lstStyle/>
                    <a:p>
                      <a:pPr algn="ctr"/>
                      <a:r>
                        <a:rPr lang="en-US" sz="1400" dirty="0"/>
                        <a:t>THURSDAY</a:t>
                      </a:r>
                      <a:endParaRPr lang="en-US" sz="1400" dirty="0">
                        <a:latin typeface="Tw Cen MT" panose="020B0602020104020603" pitchFamily="34" charset="77"/>
                      </a:endParaRPr>
                    </a:p>
                  </a:txBody>
                  <a:tcPr/>
                </a:tc>
                <a:tc>
                  <a:txBody>
                    <a:bodyPr/>
                    <a:lstStyle/>
                    <a:p>
                      <a:pPr algn="ctr"/>
                      <a:r>
                        <a:rPr lang="en-US" sz="1400" dirty="0"/>
                        <a:t>FRIDAY</a:t>
                      </a:r>
                      <a:endParaRPr lang="en-US" sz="1400" dirty="0">
                        <a:latin typeface="Tw Cen MT" panose="020B0602020104020603" pitchFamily="34" charset="77"/>
                      </a:endParaRPr>
                    </a:p>
                  </a:txBody>
                  <a:tcPr/>
                </a:tc>
                <a:extLst>
                  <a:ext uri="{0D108BD9-81ED-4DB2-BD59-A6C34878D82A}">
                    <a16:rowId xmlns:a16="http://schemas.microsoft.com/office/drawing/2014/main" val="1898070532"/>
                  </a:ext>
                </a:extLst>
              </a:tr>
              <a:tr h="246514">
                <a:tc>
                  <a:txBody>
                    <a:bodyPr/>
                    <a:lstStyle/>
                    <a:p>
                      <a:pPr algn="ctr"/>
                      <a:r>
                        <a:rPr lang="en-US" sz="1100" dirty="0"/>
                        <a:t>8:00</a:t>
                      </a: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rowSpan="3">
                  <a:txBody>
                    <a:bodyPr/>
                    <a:lstStyle/>
                    <a:p>
                      <a:pPr algn="ctr"/>
                      <a:r>
                        <a:rPr lang="en-US" sz="1100" dirty="0">
                          <a:latin typeface="Tw Cen MT" panose="020B0602020104020603" pitchFamily="34" charset="77"/>
                        </a:rPr>
                        <a:t>(I) Admin Work</a:t>
                      </a:r>
                    </a:p>
                  </a:txBody>
                  <a:tcPr>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endParaRPr lang="en-US" sz="1100">
                        <a:latin typeface="Tw Cen MT" panose="020B0602020104020603" pitchFamily="34" charset="77"/>
                      </a:endParaRPr>
                    </a:p>
                  </a:txBody>
                  <a:tcPr/>
                </a:tc>
                <a:extLst>
                  <a:ext uri="{0D108BD9-81ED-4DB2-BD59-A6C34878D82A}">
                    <a16:rowId xmlns:a16="http://schemas.microsoft.com/office/drawing/2014/main" val="2295175415"/>
                  </a:ext>
                </a:extLst>
              </a:tr>
              <a:tr h="246514">
                <a:tc>
                  <a:txBody>
                    <a:bodyPr/>
                    <a:lstStyle/>
                    <a:p>
                      <a:pPr algn="ctr"/>
                      <a:r>
                        <a:rPr lang="en-US" sz="1100" dirty="0"/>
                        <a:t>8:30</a:t>
                      </a:r>
                      <a:endParaRPr lang="en-US" sz="1100" dirty="0">
                        <a:latin typeface="Tw Cen MT" panose="020B0602020104020603" pitchFamily="34" charset="77"/>
                      </a:endParaRPr>
                    </a:p>
                  </a:txBody>
                  <a:tcPr/>
                </a:tc>
                <a:tc>
                  <a:txBody>
                    <a:bodyPr/>
                    <a:lstStyle/>
                    <a:p>
                      <a:pPr algn="ctr"/>
                      <a:r>
                        <a:rPr lang="en-US" sz="1100" dirty="0">
                          <a:latin typeface="Tw Cen MT" panose="020B0602020104020603" pitchFamily="34" charset="77"/>
                        </a:rPr>
                        <a:t>(C) Weekly Check-in</a:t>
                      </a:r>
                    </a:p>
                  </a:txBody>
                  <a:tcPr>
                    <a:solidFill>
                      <a:schemeClr val="accent6">
                        <a:lumMod val="60000"/>
                        <a:lumOff val="40000"/>
                      </a:schemeClr>
                    </a:solidFill>
                  </a:tcPr>
                </a:tc>
                <a:tc>
                  <a:txBody>
                    <a:bodyPr/>
                    <a:lstStyle/>
                    <a:p>
                      <a:pPr algn="ctr"/>
                      <a:endParaRPr lang="en-US" sz="1100" dirty="0">
                        <a:latin typeface="Tw Cen MT" panose="020B0602020104020603" pitchFamily="34" charset="77"/>
                      </a:endParaRPr>
                    </a:p>
                  </a:txBody>
                  <a:tcPr/>
                </a:tc>
                <a:tc rowSpan="2">
                  <a:txBody>
                    <a:bodyPr/>
                    <a:lstStyle/>
                    <a:p>
                      <a:pPr algn="ctr"/>
                      <a:r>
                        <a:rPr lang="en-US" sz="1100" dirty="0">
                          <a:latin typeface="Tw Cen MT" panose="020B0602020104020603" pitchFamily="34" charset="77"/>
                        </a:rPr>
                        <a:t>(I) Project Report</a:t>
                      </a:r>
                    </a:p>
                  </a:txBody>
                  <a:tcPr>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pPr algn="ctr"/>
                      <a:endParaRPr lang="en-US" sz="1100" dirty="0">
                        <a:latin typeface="Tw Cen MT" panose="020B0602020104020603" pitchFamily="34" charset="77"/>
                      </a:endParaRPr>
                    </a:p>
                  </a:txBody>
                  <a:tcPr/>
                </a:tc>
                <a:tc rowSpan="2">
                  <a:txBody>
                    <a:bodyPr/>
                    <a:lstStyle/>
                    <a:p>
                      <a:pPr algn="ctr"/>
                      <a:r>
                        <a:rPr lang="en-US" sz="1100" dirty="0">
                          <a:latin typeface="Tw Cen MT" panose="020B0602020104020603" pitchFamily="34" charset="77"/>
                        </a:rPr>
                        <a:t>(I) Project Report</a:t>
                      </a:r>
                    </a:p>
                  </a:txBody>
                  <a:tcPr>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253356383"/>
                  </a:ext>
                </a:extLst>
              </a:tr>
              <a:tr h="246514">
                <a:tc>
                  <a:txBody>
                    <a:bodyPr/>
                    <a:lstStyle/>
                    <a:p>
                      <a:pPr algn="ctr"/>
                      <a:r>
                        <a:rPr lang="en-US" sz="1100" dirty="0"/>
                        <a:t>9:00</a:t>
                      </a: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rowSpan="2">
                  <a:txBody>
                    <a:bodyPr/>
                    <a:lstStyle/>
                    <a:p>
                      <a:pPr algn="ctr"/>
                      <a:r>
                        <a:rPr lang="en-US" sz="1100" dirty="0">
                          <a:latin typeface="Tw Cen MT" panose="020B0602020104020603" pitchFamily="34" charset="77"/>
                        </a:rPr>
                        <a:t>(C) Team Meeting</a:t>
                      </a:r>
                    </a:p>
                  </a:txBody>
                  <a:tcPr>
                    <a:solidFill>
                      <a:schemeClr val="accent3">
                        <a:lumMod val="40000"/>
                        <a:lumOff val="60000"/>
                      </a:schemeClr>
                    </a:solidFill>
                  </a:tcPr>
                </a:tc>
                <a:tc vMerge="1">
                  <a:txBody>
                    <a:bodyPr/>
                    <a:lstStyle/>
                    <a:p>
                      <a:pPr algn="ctr"/>
                      <a:endParaRPr lang="en-US" sz="1100" dirty="0">
                        <a:latin typeface="Tw Cen MT" panose="020B0602020104020603" pitchFamily="34" charset="77"/>
                      </a:endParaRPr>
                    </a:p>
                  </a:txBody>
                  <a:tcPr/>
                </a:tc>
                <a:tc vMerge="1">
                  <a:txBody>
                    <a:bodyPr/>
                    <a:lstStyle/>
                    <a:p>
                      <a:pPr algn="ctr"/>
                      <a:endParaRPr lang="en-US" sz="1100" dirty="0">
                        <a:latin typeface="Tw Cen MT" panose="020B0602020104020603" pitchFamily="34" charset="77"/>
                      </a:endParaRPr>
                    </a:p>
                  </a:txBody>
                  <a:tcPr/>
                </a:tc>
                <a:tc vMerge="1">
                  <a:txBody>
                    <a:bodyPr/>
                    <a:lstStyle/>
                    <a:p>
                      <a:pPr algn="ctr"/>
                      <a:endParaRPr lang="en-US" sz="1100" dirty="0">
                        <a:latin typeface="Tw Cen MT" panose="020B0602020104020603" pitchFamily="34" charset="77"/>
                      </a:endParaRPr>
                    </a:p>
                  </a:txBody>
                  <a:tcPr/>
                </a:tc>
                <a:extLst>
                  <a:ext uri="{0D108BD9-81ED-4DB2-BD59-A6C34878D82A}">
                    <a16:rowId xmlns:a16="http://schemas.microsoft.com/office/drawing/2014/main" val="1308014898"/>
                  </a:ext>
                </a:extLst>
              </a:tr>
              <a:tr h="246514">
                <a:tc>
                  <a:txBody>
                    <a:bodyPr/>
                    <a:lstStyle/>
                    <a:p>
                      <a:pPr algn="ctr"/>
                      <a:r>
                        <a:rPr lang="en-US" sz="1100" dirty="0"/>
                        <a:t>9:30</a:t>
                      </a: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vMerge="1">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a:endParaRPr lang="en-US" sz="1100" dirty="0">
                        <a:latin typeface="Tw Cen MT" panose="020B0602020104020603" pitchFamily="34" charset="77"/>
                      </a:endParaRPr>
                    </a:p>
                  </a:txBody>
                  <a:tcP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a:endParaRPr lang="en-US" sz="1100" dirty="0">
                        <a:latin typeface="Tw Cen MT" panose="020B0602020104020603" pitchFamily="34" charset="77"/>
                      </a:endParaRPr>
                    </a:p>
                  </a:txBody>
                  <a:tcPr>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316340876"/>
                  </a:ext>
                </a:extLst>
              </a:tr>
              <a:tr h="246514">
                <a:tc>
                  <a:txBody>
                    <a:bodyPr/>
                    <a:lstStyle/>
                    <a:p>
                      <a:pPr algn="ctr"/>
                      <a:r>
                        <a:rPr lang="en-US" sz="1100" dirty="0"/>
                        <a:t>10:00</a:t>
                      </a:r>
                      <a:endParaRPr lang="en-US" sz="1100" dirty="0">
                        <a:latin typeface="Tw Cen MT" panose="020B0602020104020603" pitchFamily="34" charset="77"/>
                      </a:endParaRPr>
                    </a:p>
                  </a:txBody>
                  <a:tcPr/>
                </a:tc>
                <a:tc rowSpan="2">
                  <a:txBody>
                    <a:bodyPr/>
                    <a:lstStyle/>
                    <a:p>
                      <a:pPr algn="ctr"/>
                      <a:r>
                        <a:rPr lang="en-US" sz="1100" dirty="0">
                          <a:latin typeface="Tw Cen MT" panose="020B0602020104020603" pitchFamily="34" charset="77"/>
                        </a:rPr>
                        <a:t>Check Email</a:t>
                      </a:r>
                    </a:p>
                  </a:txBody>
                  <a:tcPr>
                    <a:solidFill>
                      <a:schemeClr val="accent1">
                        <a:lumMod val="20000"/>
                        <a:lumOff val="80000"/>
                      </a:schemeClr>
                    </a:solidFill>
                  </a:tcPr>
                </a:tc>
                <a:tc rowSpan="2">
                  <a:txBody>
                    <a:bodyPr/>
                    <a:lstStyle/>
                    <a:p>
                      <a:pPr algn="ctr"/>
                      <a:r>
                        <a:rPr lang="en-US" sz="1100" dirty="0">
                          <a:latin typeface="Tw Cen MT" panose="020B0602020104020603" pitchFamily="34" charset="77"/>
                        </a:rPr>
                        <a:t>Check Email</a:t>
                      </a:r>
                    </a:p>
                  </a:txBody>
                  <a:tcPr>
                    <a:solidFill>
                      <a:schemeClr val="accent1">
                        <a:lumMod val="20000"/>
                        <a:lumOff val="80000"/>
                      </a:schemeClr>
                    </a:solidFill>
                  </a:tcPr>
                </a:tc>
                <a:tc rowSpan="2">
                  <a:txBody>
                    <a:bodyPr/>
                    <a:lstStyle/>
                    <a:p>
                      <a:pPr algn="ctr"/>
                      <a:r>
                        <a:rPr lang="en-US" sz="1100" dirty="0">
                          <a:latin typeface="Tw Cen MT" panose="020B0602020104020603" pitchFamily="34" charset="77"/>
                        </a:rPr>
                        <a:t>Check Email</a:t>
                      </a:r>
                    </a:p>
                  </a:txBody>
                  <a:tcPr>
                    <a:solidFill>
                      <a:schemeClr val="accent1">
                        <a:lumMod val="20000"/>
                        <a:lumOff val="80000"/>
                      </a:schemeClr>
                    </a:solidFill>
                  </a:tcPr>
                </a:tc>
                <a:tc rowSpan="2">
                  <a:txBody>
                    <a:bodyPr/>
                    <a:lstStyle/>
                    <a:p>
                      <a:pPr algn="ctr"/>
                      <a:r>
                        <a:rPr lang="en-US" sz="1100" dirty="0">
                          <a:latin typeface="Tw Cen MT" panose="020B0602020104020603" pitchFamily="34" charset="77"/>
                        </a:rPr>
                        <a:t>Check Email</a:t>
                      </a:r>
                    </a:p>
                  </a:txBody>
                  <a:tcPr>
                    <a:solidFill>
                      <a:schemeClr val="accent1">
                        <a:lumMod val="20000"/>
                        <a:lumOff val="80000"/>
                      </a:schemeClr>
                    </a:solidFill>
                  </a:tcPr>
                </a:tc>
                <a:tc rowSpan="2">
                  <a:txBody>
                    <a:bodyPr/>
                    <a:lstStyle/>
                    <a:p>
                      <a:pPr algn="ctr"/>
                      <a:r>
                        <a:rPr lang="en-US" sz="1100" dirty="0">
                          <a:latin typeface="Tw Cen MT" panose="020B0602020104020603" pitchFamily="34" charset="77"/>
                        </a:rPr>
                        <a:t>Check Email</a:t>
                      </a:r>
                    </a:p>
                  </a:txBody>
                  <a:tcPr>
                    <a:solidFill>
                      <a:schemeClr val="accent1">
                        <a:lumMod val="20000"/>
                        <a:lumOff val="80000"/>
                      </a:schemeClr>
                    </a:solidFill>
                  </a:tcPr>
                </a:tc>
                <a:extLst>
                  <a:ext uri="{0D108BD9-81ED-4DB2-BD59-A6C34878D82A}">
                    <a16:rowId xmlns:a16="http://schemas.microsoft.com/office/drawing/2014/main" val="1830701613"/>
                  </a:ext>
                </a:extLst>
              </a:tr>
              <a:tr h="246514">
                <a:tc>
                  <a:txBody>
                    <a:bodyPr/>
                    <a:lstStyle/>
                    <a:p>
                      <a:pPr algn="ctr"/>
                      <a:r>
                        <a:rPr lang="en-US" sz="1100" dirty="0"/>
                        <a:t>10:30</a:t>
                      </a:r>
                      <a:endParaRPr lang="en-US" sz="1100" dirty="0">
                        <a:latin typeface="Tw Cen MT" panose="020B0602020104020603" pitchFamily="34" charset="77"/>
                      </a:endParaRPr>
                    </a:p>
                  </a:txBody>
                  <a:tcPr/>
                </a:tc>
                <a:tc vMerge="1">
                  <a:txBody>
                    <a:bodyPr/>
                    <a:lstStyle/>
                    <a:p>
                      <a:pPr algn="ctr"/>
                      <a:r>
                        <a:rPr lang="en-US" sz="1100" dirty="0">
                          <a:latin typeface="Tw Cen MT" panose="020B0602020104020603" pitchFamily="34" charset="77"/>
                        </a:rPr>
                        <a:t>Check Email</a:t>
                      </a:r>
                    </a:p>
                  </a:txBody>
                  <a:tcPr>
                    <a:solidFill>
                      <a:schemeClr val="accent3">
                        <a:lumMod val="40000"/>
                        <a:lumOff val="60000"/>
                      </a:schemeClr>
                    </a:solidFill>
                  </a:tcPr>
                </a:tc>
                <a:tc vMerge="1">
                  <a:txBody>
                    <a:bodyPr/>
                    <a:lstStyle/>
                    <a:p>
                      <a:pPr algn="ctr"/>
                      <a:r>
                        <a:rPr lang="en-US" sz="1100" dirty="0">
                          <a:latin typeface="Tw Cen MT" panose="020B0602020104020603" pitchFamily="34" charset="77"/>
                        </a:rPr>
                        <a:t>Check Email</a:t>
                      </a:r>
                    </a:p>
                  </a:txBody>
                  <a:tcPr>
                    <a:solidFill>
                      <a:schemeClr val="accent3">
                        <a:lumMod val="40000"/>
                        <a:lumOff val="60000"/>
                      </a:schemeClr>
                    </a:solidFill>
                  </a:tcPr>
                </a:tc>
                <a:tc vMerge="1">
                  <a:txBody>
                    <a:bodyPr/>
                    <a:lstStyle/>
                    <a:p>
                      <a:pPr algn="ctr"/>
                      <a:r>
                        <a:rPr lang="en-US" sz="1100" dirty="0">
                          <a:latin typeface="Tw Cen MT" panose="020B0602020104020603" pitchFamily="34" charset="77"/>
                        </a:rPr>
                        <a:t>Check Email</a:t>
                      </a:r>
                    </a:p>
                  </a:txBody>
                  <a:tcPr>
                    <a:solidFill>
                      <a:schemeClr val="accent3">
                        <a:lumMod val="40000"/>
                        <a:lumOff val="60000"/>
                      </a:schemeClr>
                    </a:solidFill>
                  </a:tcPr>
                </a:tc>
                <a:tc vMerge="1">
                  <a:txBody>
                    <a:bodyPr/>
                    <a:lstStyle/>
                    <a:p>
                      <a:pPr algn="ctr"/>
                      <a:r>
                        <a:rPr lang="en-US" sz="1100" dirty="0">
                          <a:latin typeface="Tw Cen MT" panose="020B0602020104020603" pitchFamily="34" charset="77"/>
                        </a:rPr>
                        <a:t>Check Email</a:t>
                      </a:r>
                    </a:p>
                  </a:txBody>
                  <a:tcPr>
                    <a:solidFill>
                      <a:schemeClr val="accent3">
                        <a:lumMod val="40000"/>
                        <a:lumOff val="60000"/>
                      </a:schemeClr>
                    </a:solidFill>
                  </a:tcPr>
                </a:tc>
                <a:tc vMerge="1">
                  <a:txBody>
                    <a:bodyPr/>
                    <a:lstStyle/>
                    <a:p>
                      <a:pPr algn="ctr"/>
                      <a:r>
                        <a:rPr lang="en-US" sz="1100" dirty="0">
                          <a:latin typeface="Tw Cen MT" panose="020B0602020104020603" pitchFamily="34" charset="77"/>
                        </a:rPr>
                        <a:t>Check Email</a:t>
                      </a:r>
                    </a:p>
                  </a:txBody>
                  <a:tcPr>
                    <a:solidFill>
                      <a:schemeClr val="accent3">
                        <a:lumMod val="40000"/>
                        <a:lumOff val="60000"/>
                      </a:schemeClr>
                    </a:solidFill>
                  </a:tcPr>
                </a:tc>
                <a:extLst>
                  <a:ext uri="{0D108BD9-81ED-4DB2-BD59-A6C34878D82A}">
                    <a16:rowId xmlns:a16="http://schemas.microsoft.com/office/drawing/2014/main" val="771478454"/>
                  </a:ext>
                </a:extLst>
              </a:tr>
              <a:tr h="246514">
                <a:tc>
                  <a:txBody>
                    <a:bodyPr/>
                    <a:lstStyle/>
                    <a:p>
                      <a:pPr algn="ctr"/>
                      <a:r>
                        <a:rPr lang="en-US" sz="1100" dirty="0"/>
                        <a:t>11:00</a:t>
                      </a: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rowSpan="2">
                  <a:txBody>
                    <a:bodyPr/>
                    <a:lstStyle/>
                    <a:p>
                      <a:pPr algn="ctr"/>
                      <a:r>
                        <a:rPr lang="en-US" sz="1100" dirty="0">
                          <a:latin typeface="Tw Cen MT" panose="020B0602020104020603" pitchFamily="34" charset="77"/>
                        </a:rPr>
                        <a:t>(C) Client Presentation</a:t>
                      </a:r>
                    </a:p>
                  </a:txBody>
                  <a:tcPr>
                    <a:solidFill>
                      <a:schemeClr val="accent3">
                        <a:lumMod val="40000"/>
                        <a:lumOff val="60000"/>
                      </a:schemeClr>
                    </a:solidFill>
                  </a:tcPr>
                </a:tc>
                <a:tc>
                  <a:txBody>
                    <a:bodyPr/>
                    <a:lstStyle/>
                    <a:p>
                      <a:pPr algn="ctr"/>
                      <a:endParaRPr lang="en-US" sz="1100" dirty="0">
                        <a:latin typeface="Tw Cen MT" panose="020B0602020104020603" pitchFamily="34" charset="77"/>
                      </a:endParaRPr>
                    </a:p>
                  </a:txBody>
                  <a:tcPr/>
                </a:tc>
                <a:extLst>
                  <a:ext uri="{0D108BD9-81ED-4DB2-BD59-A6C34878D82A}">
                    <a16:rowId xmlns:a16="http://schemas.microsoft.com/office/drawing/2014/main" val="1730104315"/>
                  </a:ext>
                </a:extLst>
              </a:tr>
              <a:tr h="246514">
                <a:tc>
                  <a:txBody>
                    <a:bodyPr/>
                    <a:lstStyle/>
                    <a:p>
                      <a:pPr algn="ctr"/>
                      <a:r>
                        <a:rPr lang="en-US" sz="1100" dirty="0"/>
                        <a:t>11:30</a:t>
                      </a:r>
                      <a:endParaRPr lang="en-US" sz="1100" dirty="0">
                        <a:latin typeface="Tw Cen MT" panose="020B0602020104020603" pitchFamily="34" charset="77"/>
                      </a:endParaRPr>
                    </a:p>
                  </a:txBody>
                  <a:tcPr/>
                </a:tc>
                <a:tc>
                  <a:txBody>
                    <a:bodyPr/>
                    <a:lstStyle/>
                    <a:p>
                      <a:pPr algn="ctr"/>
                      <a:endParaRPr lang="en-US" sz="110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vMerge="1">
                  <a:txBody>
                    <a:bodyPr/>
                    <a:lstStyle/>
                    <a:p>
                      <a:pPr algn="ctr"/>
                      <a:endParaRPr lang="en-US" sz="1100" dirty="0">
                        <a:latin typeface="Tw Cen MT" panose="020B0602020104020603" pitchFamily="34" charset="77"/>
                      </a:endParaRPr>
                    </a:p>
                  </a:txBody>
                  <a:tcPr>
                    <a:solidFill>
                      <a:schemeClr val="accent3">
                        <a:lumMod val="40000"/>
                        <a:lumOff val="60000"/>
                      </a:schemeClr>
                    </a:solidFill>
                  </a:tcPr>
                </a:tc>
                <a:tc>
                  <a:txBody>
                    <a:bodyPr/>
                    <a:lstStyle/>
                    <a:p>
                      <a:pPr algn="ctr"/>
                      <a:endParaRPr lang="en-US" sz="1100" dirty="0">
                        <a:latin typeface="Tw Cen MT" panose="020B0602020104020603" pitchFamily="34" charset="77"/>
                      </a:endParaRPr>
                    </a:p>
                  </a:txBody>
                  <a:tcPr/>
                </a:tc>
                <a:extLst>
                  <a:ext uri="{0D108BD9-81ED-4DB2-BD59-A6C34878D82A}">
                    <a16:rowId xmlns:a16="http://schemas.microsoft.com/office/drawing/2014/main" val="231642247"/>
                  </a:ext>
                </a:extLst>
              </a:tr>
              <a:tr h="264497">
                <a:tc>
                  <a:txBody>
                    <a:bodyPr/>
                    <a:lstStyle/>
                    <a:p>
                      <a:pPr algn="ctr"/>
                      <a:r>
                        <a:rPr lang="en-US" sz="1100" dirty="0"/>
                        <a:t>12:00</a:t>
                      </a: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extLst>
                  <a:ext uri="{0D108BD9-81ED-4DB2-BD59-A6C34878D82A}">
                    <a16:rowId xmlns:a16="http://schemas.microsoft.com/office/drawing/2014/main" val="2428421772"/>
                  </a:ext>
                </a:extLst>
              </a:tr>
              <a:tr h="246514">
                <a:tc>
                  <a:txBody>
                    <a:bodyPr/>
                    <a:lstStyle/>
                    <a:p>
                      <a:pPr algn="ctr"/>
                      <a:r>
                        <a:rPr lang="en-US" sz="1100" dirty="0"/>
                        <a:t>12:30</a:t>
                      </a: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extLst>
                  <a:ext uri="{0D108BD9-81ED-4DB2-BD59-A6C34878D82A}">
                    <a16:rowId xmlns:a16="http://schemas.microsoft.com/office/drawing/2014/main" val="3681963905"/>
                  </a:ext>
                </a:extLst>
              </a:tr>
              <a:tr h="261586">
                <a:tc>
                  <a:txBody>
                    <a:bodyPr/>
                    <a:lstStyle/>
                    <a:p>
                      <a:pPr algn="ctr"/>
                      <a:r>
                        <a:rPr lang="en-US" sz="1100" dirty="0"/>
                        <a:t>1:00</a:t>
                      </a:r>
                      <a:endParaRPr lang="en-US" sz="1100" dirty="0">
                        <a:latin typeface="Tw Cen MT" panose="020B0602020104020603" pitchFamily="34" charset="77"/>
                      </a:endParaRPr>
                    </a:p>
                  </a:txBody>
                  <a:tcPr/>
                </a:tc>
                <a:tc>
                  <a:txBody>
                    <a:bodyPr/>
                    <a:lstStyle/>
                    <a:p>
                      <a:pPr algn="ctr"/>
                      <a:endParaRPr lang="en-US" sz="1100">
                        <a:latin typeface="Tw Cen MT" panose="020B0602020104020603" pitchFamily="34" charset="77"/>
                      </a:endParaRPr>
                    </a:p>
                  </a:txBody>
                  <a:tcPr/>
                </a:tc>
                <a:tc rowSpan="3">
                  <a:txBody>
                    <a:bodyPr/>
                    <a:lstStyle/>
                    <a:p>
                      <a:pPr algn="ctr"/>
                      <a:r>
                        <a:rPr lang="en-US" sz="1100" dirty="0">
                          <a:latin typeface="Tw Cen MT" panose="020B0602020104020603" pitchFamily="34" charset="77"/>
                        </a:rPr>
                        <a:t>(I) Tasks Using Systems in the Office</a:t>
                      </a:r>
                    </a:p>
                  </a:txBody>
                  <a:tcPr>
                    <a:lnB w="12700" cap="flat" cmpd="sng" algn="ctr">
                      <a:solidFill>
                        <a:schemeClr val="tx1"/>
                      </a:solidFill>
                      <a:prstDash val="solid"/>
                      <a:round/>
                      <a:headEnd type="none" w="med" len="med"/>
                      <a:tailEnd type="none" w="med" len="med"/>
                    </a:lnB>
                    <a:solidFill>
                      <a:schemeClr val="accent3">
                        <a:lumMod val="40000"/>
                        <a:lumOff val="60000"/>
                      </a:schemeClr>
                    </a:solidFill>
                  </a:tcPr>
                </a:tc>
                <a:tc rowSpan="3">
                  <a:txBody>
                    <a:bodyPr/>
                    <a:lstStyle/>
                    <a:p>
                      <a:pPr algn="ctr"/>
                      <a:r>
                        <a:rPr lang="en-US" sz="1100" dirty="0">
                          <a:latin typeface="Tw Cen MT" panose="020B0602020104020603" pitchFamily="34" charset="77"/>
                        </a:rPr>
                        <a:t>(C) Program Proposal Update</a:t>
                      </a:r>
                    </a:p>
                  </a:txBody>
                  <a:tcPr>
                    <a:solidFill>
                      <a:schemeClr val="accent6">
                        <a:lumMod val="60000"/>
                        <a:lumOff val="40000"/>
                      </a:schemeClr>
                    </a:solidFill>
                  </a:tcPr>
                </a:tc>
                <a:tc rowSpan="3">
                  <a:txBody>
                    <a:bodyPr/>
                    <a:lstStyle/>
                    <a:p>
                      <a:pPr algn="ctr"/>
                      <a:r>
                        <a:rPr lang="en-US" sz="1100" dirty="0">
                          <a:latin typeface="Tw Cen MT" panose="020B0602020104020603" pitchFamily="34" charset="77"/>
                        </a:rPr>
                        <a:t>(I) Focus on Work Tasks</a:t>
                      </a:r>
                    </a:p>
                  </a:txBody>
                  <a:tcPr>
                    <a:lnB w="12700" cap="flat" cmpd="sng" algn="ctr">
                      <a:solidFill>
                        <a:schemeClr val="tx1"/>
                      </a:solidFill>
                      <a:prstDash val="solid"/>
                      <a:round/>
                      <a:headEnd type="none" w="med" len="med"/>
                      <a:tailEnd type="none" w="med" len="med"/>
                    </a:lnB>
                    <a:solidFill>
                      <a:schemeClr val="accent3">
                        <a:lumMod val="40000"/>
                        <a:lumOff val="60000"/>
                      </a:schemeClr>
                    </a:solidFill>
                  </a:tcPr>
                </a:tc>
                <a:tc rowSpan="3">
                  <a:txBody>
                    <a:bodyPr/>
                    <a:lstStyle/>
                    <a:p>
                      <a:pPr algn="ctr"/>
                      <a:r>
                        <a:rPr lang="en-US" sz="1100" dirty="0">
                          <a:latin typeface="Tw Cen MT" panose="020B0602020104020603" pitchFamily="34" charset="77"/>
                        </a:rPr>
                        <a:t>(I) Project Report</a:t>
                      </a:r>
                    </a:p>
                  </a:txBody>
                  <a:tcPr>
                    <a:solidFill>
                      <a:schemeClr val="accent6">
                        <a:lumMod val="60000"/>
                        <a:lumOff val="40000"/>
                      </a:schemeClr>
                    </a:solidFill>
                  </a:tcPr>
                </a:tc>
                <a:extLst>
                  <a:ext uri="{0D108BD9-81ED-4DB2-BD59-A6C34878D82A}">
                    <a16:rowId xmlns:a16="http://schemas.microsoft.com/office/drawing/2014/main" val="2555257328"/>
                  </a:ext>
                </a:extLst>
              </a:tr>
              <a:tr h="246514">
                <a:tc>
                  <a:txBody>
                    <a:bodyPr/>
                    <a:lstStyle/>
                    <a:p>
                      <a:pPr algn="ctr"/>
                      <a:r>
                        <a:rPr lang="en-US" sz="1100" dirty="0"/>
                        <a:t>1:30</a:t>
                      </a:r>
                      <a:endParaRPr lang="en-US" sz="1100" dirty="0">
                        <a:latin typeface="Tw Cen MT" panose="020B0602020104020603" pitchFamily="34" charset="77"/>
                      </a:endParaRPr>
                    </a:p>
                  </a:txBody>
                  <a:tcPr/>
                </a:tc>
                <a:tc rowSpan="2">
                  <a:txBody>
                    <a:bodyPr/>
                    <a:lstStyle/>
                    <a:p>
                      <a:pPr algn="ctr"/>
                      <a:r>
                        <a:rPr lang="en-US" sz="1100" dirty="0">
                          <a:latin typeface="Tw Cen MT" panose="020B0602020104020603" pitchFamily="34" charset="77"/>
                        </a:rPr>
                        <a:t>(I) Admin Work</a:t>
                      </a:r>
                    </a:p>
                  </a:txBody>
                  <a:tcPr>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pPr algn="ctr"/>
                      <a:endParaRPr lang="en-US" sz="1100" dirty="0">
                        <a:latin typeface="Tw Cen MT" panose="020B0602020104020603" pitchFamily="34" charset="77"/>
                      </a:endParaRPr>
                    </a:p>
                  </a:txBody>
                  <a:tcPr/>
                </a:tc>
                <a:tc vMerge="1">
                  <a:txBody>
                    <a:bodyPr/>
                    <a:lstStyle/>
                    <a:p>
                      <a:pPr algn="ctr"/>
                      <a:endParaRPr lang="en-US" sz="1100" dirty="0">
                        <a:latin typeface="Tw Cen MT" panose="020B0602020104020603" pitchFamily="34" charset="77"/>
                      </a:endParaRPr>
                    </a:p>
                  </a:txBody>
                  <a:tcPr>
                    <a:solidFill>
                      <a:schemeClr val="accent3">
                        <a:lumMod val="40000"/>
                        <a:lumOff val="60000"/>
                      </a:schemeClr>
                    </a:solidFill>
                  </a:tcPr>
                </a:tc>
                <a:tc vMerge="1">
                  <a:txBody>
                    <a:bodyPr/>
                    <a:lstStyle/>
                    <a:p>
                      <a:pPr algn="ctr"/>
                      <a:endParaRPr lang="en-US" sz="1100" dirty="0">
                        <a:latin typeface="Tw Cen MT" panose="020B0602020104020603" pitchFamily="34" charset="77"/>
                      </a:endParaRPr>
                    </a:p>
                  </a:txBody>
                  <a:tcPr/>
                </a:tc>
                <a:tc vMerge="1">
                  <a:txBody>
                    <a:bodyPr/>
                    <a:lstStyle/>
                    <a:p>
                      <a:pPr algn="ctr"/>
                      <a:endParaRPr lang="en-US" sz="1100" dirty="0">
                        <a:latin typeface="Tw Cen MT" panose="020B0602020104020603" pitchFamily="34" charset="77"/>
                      </a:endParaRPr>
                    </a:p>
                  </a:txBody>
                  <a:tcPr>
                    <a:solidFill>
                      <a:schemeClr val="accent3">
                        <a:lumMod val="40000"/>
                        <a:lumOff val="60000"/>
                      </a:schemeClr>
                    </a:solidFill>
                  </a:tcPr>
                </a:tc>
                <a:extLst>
                  <a:ext uri="{0D108BD9-81ED-4DB2-BD59-A6C34878D82A}">
                    <a16:rowId xmlns:a16="http://schemas.microsoft.com/office/drawing/2014/main" val="1936586173"/>
                  </a:ext>
                </a:extLst>
              </a:tr>
              <a:tr h="246514">
                <a:tc>
                  <a:txBody>
                    <a:bodyPr/>
                    <a:lstStyle/>
                    <a:p>
                      <a:pPr algn="ctr"/>
                      <a:r>
                        <a:rPr lang="en-US" sz="1100" dirty="0"/>
                        <a:t>2:00</a:t>
                      </a:r>
                      <a:endParaRPr lang="en-US" sz="1100" dirty="0">
                        <a:latin typeface="Tw Cen MT" panose="020B0602020104020603" pitchFamily="34" charset="77"/>
                      </a:endParaRPr>
                    </a:p>
                  </a:txBody>
                  <a:tcPr>
                    <a:lnB w="12700" cap="flat" cmpd="sng" algn="ctr">
                      <a:solidFill>
                        <a:schemeClr val="tx1"/>
                      </a:solidFill>
                      <a:prstDash val="solid"/>
                      <a:round/>
                      <a:headEnd type="none" w="med" len="med"/>
                      <a:tailEnd type="none" w="med" len="med"/>
                    </a:lnB>
                  </a:tcPr>
                </a:tc>
                <a:tc vMerge="1">
                  <a:txBody>
                    <a:bodyPr/>
                    <a:lstStyle/>
                    <a:p>
                      <a:pPr algn="ctr"/>
                      <a:endParaRPr lang="en-US" sz="1100" dirty="0">
                        <a:latin typeface="Tw Cen MT" panose="020B0602020104020603" pitchFamily="34" charset="77"/>
                      </a:endParaRPr>
                    </a:p>
                  </a:txBody>
                  <a:tcPr>
                    <a:solidFill>
                      <a:schemeClr val="accent3">
                        <a:lumMod val="40000"/>
                        <a:lumOff val="60000"/>
                      </a:schemeClr>
                    </a:solidFill>
                  </a:tcPr>
                </a:tc>
                <a:tc vMerge="1">
                  <a:txBody>
                    <a:bodyPr/>
                    <a:lstStyle/>
                    <a:p>
                      <a:pPr algn="ctr"/>
                      <a:endParaRPr lang="en-US" sz="1100" dirty="0">
                        <a:latin typeface="Tw Cen MT" panose="020B0602020104020603" pitchFamily="34" charset="77"/>
                      </a:endParaRPr>
                    </a:p>
                  </a:txBody>
                  <a:tcPr/>
                </a:tc>
                <a:tc vMerge="1">
                  <a:txBody>
                    <a:bodyPr/>
                    <a:lstStyle/>
                    <a:p>
                      <a:pPr algn="ctr"/>
                      <a:endParaRPr lang="en-US" sz="1100" dirty="0">
                        <a:latin typeface="Tw Cen MT" panose="020B0602020104020603" pitchFamily="34" charset="77"/>
                      </a:endParaRPr>
                    </a:p>
                  </a:txBody>
                  <a:tcPr>
                    <a:solidFill>
                      <a:schemeClr val="accent3">
                        <a:lumMod val="40000"/>
                        <a:lumOff val="60000"/>
                      </a:schemeClr>
                    </a:solidFill>
                  </a:tcPr>
                </a:tc>
                <a:tc vMerge="1">
                  <a:txBody>
                    <a:bodyPr/>
                    <a:lstStyle/>
                    <a:p>
                      <a:pPr algn="ctr"/>
                      <a:endParaRPr lang="en-US" sz="1100" dirty="0">
                        <a:latin typeface="Tw Cen MT" panose="020B0602020104020603" pitchFamily="34" charset="77"/>
                      </a:endParaRPr>
                    </a:p>
                  </a:txBody>
                  <a:tcPr/>
                </a:tc>
                <a:tc vMerge="1">
                  <a:txBody>
                    <a:bodyPr/>
                    <a:lstStyle/>
                    <a:p>
                      <a:pPr algn="ctr"/>
                      <a:endParaRPr lang="en-US" sz="1100" dirty="0">
                        <a:latin typeface="Tw Cen MT" panose="020B0602020104020603" pitchFamily="34" charset="77"/>
                      </a:endParaRPr>
                    </a:p>
                  </a:txBody>
                  <a:tcPr>
                    <a:solidFill>
                      <a:schemeClr val="accent3">
                        <a:lumMod val="40000"/>
                        <a:lumOff val="60000"/>
                      </a:schemeClr>
                    </a:solidFill>
                  </a:tcPr>
                </a:tc>
                <a:extLst>
                  <a:ext uri="{0D108BD9-81ED-4DB2-BD59-A6C34878D82A}">
                    <a16:rowId xmlns:a16="http://schemas.microsoft.com/office/drawing/2014/main" val="3093001650"/>
                  </a:ext>
                </a:extLst>
              </a:tr>
              <a:tr h="246514">
                <a:tc>
                  <a:txBody>
                    <a:bodyPr/>
                    <a:lstStyle/>
                    <a:p>
                      <a:pPr algn="ctr"/>
                      <a:r>
                        <a:rPr lang="en-US" sz="1100" dirty="0"/>
                        <a:t>2:30</a:t>
                      </a:r>
                      <a:endParaRPr lang="en-US" sz="1100" dirty="0">
                        <a:latin typeface="Tw Cen MT" panose="020B0602020104020603" pitchFamily="34" charset="77"/>
                      </a:endParaRPr>
                    </a:p>
                  </a:txBody>
                  <a:tcPr>
                    <a:lnT w="12700" cap="flat" cmpd="sng" algn="ctr">
                      <a:solidFill>
                        <a:schemeClr val="tx1"/>
                      </a:solidFill>
                      <a:prstDash val="solid"/>
                      <a:round/>
                      <a:headEnd type="none" w="med" len="med"/>
                      <a:tailEnd type="none" w="med" len="med"/>
                    </a:lnT>
                  </a:tcPr>
                </a:tc>
                <a:tc>
                  <a:txBody>
                    <a:bodyPr/>
                    <a:lstStyle/>
                    <a:p>
                      <a:pPr algn="ctr"/>
                      <a:endParaRPr lang="en-US" sz="1100" dirty="0">
                        <a:latin typeface="Tw Cen MT" panose="020B0602020104020603" pitchFamily="34" charset="77"/>
                      </a:endParaRPr>
                    </a:p>
                  </a:txBody>
                  <a:tcP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a:endParaRPr lang="en-US" sz="1100" dirty="0">
                        <a:latin typeface="Tw Cen MT" panose="020B0602020104020603" pitchFamily="34" charset="77"/>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1100" dirty="0">
                        <a:latin typeface="Tw Cen MT" panose="020B0602020104020603" pitchFamily="34" charset="77"/>
                      </a:endParaRPr>
                    </a:p>
                  </a:txBody>
                  <a:tcP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1100" dirty="0">
                        <a:latin typeface="Tw Cen MT" panose="020B0602020104020603" pitchFamily="34" charset="77"/>
                      </a:endParaRPr>
                    </a:p>
                  </a:txBody>
                  <a:tcP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a:endParaRPr lang="en-US" sz="1100" dirty="0">
                        <a:latin typeface="Tw Cen MT" panose="020B0602020104020603" pitchFamily="34" charset="77"/>
                      </a:endParaRPr>
                    </a:p>
                  </a:txBody>
                  <a:tcPr>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43531764"/>
                  </a:ext>
                </a:extLst>
              </a:tr>
              <a:tr h="246514">
                <a:tc>
                  <a:txBody>
                    <a:bodyPr/>
                    <a:lstStyle/>
                    <a:p>
                      <a:pPr algn="ctr"/>
                      <a:r>
                        <a:rPr lang="en-US" sz="1100" dirty="0"/>
                        <a:t>3:00</a:t>
                      </a:r>
                      <a:endParaRPr lang="en-US" sz="1100" dirty="0">
                        <a:latin typeface="Tw Cen MT" panose="020B0602020104020603" pitchFamily="34" charset="77"/>
                      </a:endParaRPr>
                    </a:p>
                  </a:txBody>
                  <a:tcPr/>
                </a:tc>
                <a:tc rowSpan="2">
                  <a:txBody>
                    <a:bodyPr/>
                    <a:lstStyle/>
                    <a:p>
                      <a:pPr algn="ctr"/>
                      <a:r>
                        <a:rPr lang="en-US" sz="1100" dirty="0">
                          <a:latin typeface="Tw Cen MT" panose="020B0602020104020603" pitchFamily="34" charset="77"/>
                        </a:rPr>
                        <a:t>Check Email</a:t>
                      </a:r>
                    </a:p>
                  </a:txBody>
                  <a:tcPr>
                    <a:solidFill>
                      <a:schemeClr val="accent1">
                        <a:lumMod val="20000"/>
                        <a:lumOff val="80000"/>
                      </a:schemeClr>
                    </a:solidFill>
                  </a:tcPr>
                </a:tc>
                <a:tc rowSpan="2">
                  <a:txBody>
                    <a:bodyPr/>
                    <a:lstStyle/>
                    <a:p>
                      <a:pPr algn="ctr"/>
                      <a:r>
                        <a:rPr lang="en-US" sz="1100" dirty="0">
                          <a:latin typeface="Tw Cen MT" panose="020B0602020104020603" pitchFamily="34" charset="77"/>
                        </a:rPr>
                        <a:t>Check Email</a:t>
                      </a:r>
                    </a:p>
                  </a:txBody>
                  <a:tcPr>
                    <a:lnT w="12700" cap="flat" cmpd="sng" algn="ctr">
                      <a:solidFill>
                        <a:schemeClr val="tx1"/>
                      </a:solidFill>
                      <a:prstDash val="solid"/>
                      <a:round/>
                      <a:headEnd type="none" w="med" len="med"/>
                      <a:tailEnd type="none" w="med" len="med"/>
                    </a:lnT>
                    <a:solidFill>
                      <a:schemeClr val="accent1">
                        <a:lumMod val="20000"/>
                        <a:lumOff val="80000"/>
                      </a:schemeClr>
                    </a:solidFill>
                  </a:tcPr>
                </a:tc>
                <a:tc rowSpan="2">
                  <a:txBody>
                    <a:bodyPr/>
                    <a:lstStyle/>
                    <a:p>
                      <a:pPr algn="ctr"/>
                      <a:r>
                        <a:rPr lang="en-US" sz="1100" dirty="0">
                          <a:latin typeface="Tw Cen MT" panose="020B0602020104020603" pitchFamily="34" charset="77"/>
                        </a:rPr>
                        <a:t>Check Email</a:t>
                      </a:r>
                    </a:p>
                  </a:txBody>
                  <a:tcPr>
                    <a:lnT w="12700" cap="flat" cmpd="sng" algn="ctr">
                      <a:solidFill>
                        <a:schemeClr val="tx1"/>
                      </a:solidFill>
                      <a:prstDash val="solid"/>
                      <a:round/>
                      <a:headEnd type="none" w="med" len="med"/>
                      <a:tailEnd type="none" w="med" len="med"/>
                    </a:lnT>
                    <a:solidFill>
                      <a:schemeClr val="accent1">
                        <a:lumMod val="20000"/>
                        <a:lumOff val="80000"/>
                      </a:schemeClr>
                    </a:solidFill>
                  </a:tcPr>
                </a:tc>
                <a:tc rowSpan="2">
                  <a:txBody>
                    <a:bodyPr/>
                    <a:lstStyle/>
                    <a:p>
                      <a:pPr algn="ctr"/>
                      <a:r>
                        <a:rPr lang="en-US" sz="1100" dirty="0">
                          <a:latin typeface="Tw Cen MT" panose="020B0602020104020603" pitchFamily="34" charset="77"/>
                        </a:rPr>
                        <a:t>Check Email</a:t>
                      </a:r>
                    </a:p>
                  </a:txBody>
                  <a:tcPr>
                    <a:solidFill>
                      <a:schemeClr val="accent1">
                        <a:lumMod val="20000"/>
                        <a:lumOff val="80000"/>
                      </a:schemeClr>
                    </a:solidFill>
                  </a:tcPr>
                </a:tc>
                <a:tc rowSpan="2">
                  <a:txBody>
                    <a:bodyPr/>
                    <a:lstStyle/>
                    <a:p>
                      <a:pPr algn="ctr"/>
                      <a:r>
                        <a:rPr lang="en-US" sz="1100" dirty="0">
                          <a:latin typeface="Tw Cen MT" panose="020B0602020104020603" pitchFamily="34" charset="77"/>
                        </a:rPr>
                        <a:t>Check Email</a:t>
                      </a:r>
                    </a:p>
                  </a:txBody>
                  <a:tcPr>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2166258848"/>
                  </a:ext>
                </a:extLst>
              </a:tr>
              <a:tr h="246514">
                <a:tc>
                  <a:txBody>
                    <a:bodyPr/>
                    <a:lstStyle/>
                    <a:p>
                      <a:pPr algn="ctr"/>
                      <a:r>
                        <a:rPr lang="en-US" sz="1100" dirty="0"/>
                        <a:t>3:30</a:t>
                      </a:r>
                      <a:endParaRPr lang="en-US" sz="1100" dirty="0">
                        <a:latin typeface="Tw Cen MT" panose="020B0602020104020603" pitchFamily="34" charset="77"/>
                      </a:endParaRPr>
                    </a:p>
                  </a:txBody>
                  <a:tcPr/>
                </a:tc>
                <a:tc vMerge="1">
                  <a:txBody>
                    <a:bodyPr/>
                    <a:lstStyle/>
                    <a:p>
                      <a:pPr algn="ctr"/>
                      <a:r>
                        <a:rPr lang="en-US" sz="1100" dirty="0">
                          <a:latin typeface="Tw Cen MT" panose="020B0602020104020603" pitchFamily="34" charset="77"/>
                        </a:rPr>
                        <a:t>Check Email</a:t>
                      </a:r>
                    </a:p>
                  </a:txBody>
                  <a:tcPr/>
                </a:tc>
                <a:tc vMerge="1">
                  <a:txBody>
                    <a:bodyPr/>
                    <a:lstStyle/>
                    <a:p>
                      <a:pPr algn="ctr"/>
                      <a:r>
                        <a:rPr lang="en-US" sz="1100" dirty="0">
                          <a:latin typeface="Tw Cen MT" panose="020B0602020104020603" pitchFamily="34" charset="77"/>
                        </a:rPr>
                        <a:t>Check Email</a:t>
                      </a:r>
                    </a:p>
                  </a:txBody>
                  <a:tcPr/>
                </a:tc>
                <a:tc vMerge="1">
                  <a:txBody>
                    <a:bodyPr/>
                    <a:lstStyle/>
                    <a:p>
                      <a:pPr algn="ctr"/>
                      <a:r>
                        <a:rPr lang="en-US" sz="1100" dirty="0">
                          <a:latin typeface="Tw Cen MT" panose="020B0602020104020603" pitchFamily="34" charset="77"/>
                        </a:rPr>
                        <a:t>Check Email</a:t>
                      </a:r>
                    </a:p>
                  </a:txBody>
                  <a:tcPr/>
                </a:tc>
                <a:tc vMerge="1">
                  <a:txBody>
                    <a:bodyPr/>
                    <a:lstStyle/>
                    <a:p>
                      <a:pPr algn="ctr"/>
                      <a:r>
                        <a:rPr lang="en-US" sz="1100" dirty="0">
                          <a:latin typeface="Tw Cen MT" panose="020B0602020104020603" pitchFamily="34" charset="77"/>
                        </a:rPr>
                        <a:t>Check Email</a:t>
                      </a:r>
                    </a:p>
                  </a:txBody>
                  <a:tcPr/>
                </a:tc>
                <a:tc vMerge="1">
                  <a:txBody>
                    <a:bodyPr/>
                    <a:lstStyle/>
                    <a:p>
                      <a:pPr algn="ctr"/>
                      <a:r>
                        <a:rPr lang="en-US" sz="1100" dirty="0">
                          <a:latin typeface="Tw Cen MT" panose="020B0602020104020603" pitchFamily="34" charset="77"/>
                        </a:rPr>
                        <a:t>Check Email</a:t>
                      </a:r>
                    </a:p>
                  </a:txBody>
                  <a:tcPr/>
                </a:tc>
                <a:extLst>
                  <a:ext uri="{0D108BD9-81ED-4DB2-BD59-A6C34878D82A}">
                    <a16:rowId xmlns:a16="http://schemas.microsoft.com/office/drawing/2014/main" val="2514738721"/>
                  </a:ext>
                </a:extLst>
              </a:tr>
              <a:tr h="246514">
                <a:tc>
                  <a:txBody>
                    <a:bodyPr/>
                    <a:lstStyle/>
                    <a:p>
                      <a:pPr algn="ctr"/>
                      <a:r>
                        <a:rPr lang="en-US" sz="1100" dirty="0"/>
                        <a:t>4:00</a:t>
                      </a:r>
                      <a:endParaRPr lang="en-US" sz="1100" dirty="0">
                        <a:latin typeface="Tw Cen MT" panose="020B0602020104020603" pitchFamily="34" charset="77"/>
                      </a:endParaRPr>
                    </a:p>
                  </a:txBody>
                  <a:tcPr/>
                </a:tc>
                <a:tc rowSpan="2">
                  <a:txBody>
                    <a:bodyPr/>
                    <a:lstStyle/>
                    <a:p>
                      <a:pPr algn="ctr"/>
                      <a:r>
                        <a:rPr lang="en-US" sz="1100" dirty="0">
                          <a:latin typeface="Tw Cen MT" panose="020B0602020104020603" pitchFamily="34" charset="77"/>
                        </a:rPr>
                        <a:t>(C) Feedback on Task Delivery</a:t>
                      </a:r>
                    </a:p>
                  </a:txBody>
                  <a:tcPr>
                    <a:solidFill>
                      <a:schemeClr val="accent6">
                        <a:lumMod val="60000"/>
                        <a:lumOff val="40000"/>
                      </a:schemeClr>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Tw Cen MT" panose="020B0602020104020603" pitchFamily="34" charset="77"/>
                        </a:rPr>
                        <a:t>(I) Tasks Using Systems in the Office</a:t>
                      </a:r>
                    </a:p>
                  </a:txBody>
                  <a:tcPr>
                    <a:solidFill>
                      <a:schemeClr val="accent3">
                        <a:lumMod val="40000"/>
                        <a:lumOff val="60000"/>
                      </a:schemeClr>
                    </a:solidFill>
                  </a:tcPr>
                </a:tc>
                <a:tc rowSpan="3">
                  <a:txBody>
                    <a:bodyPr/>
                    <a:lstStyle/>
                    <a:p>
                      <a:pPr algn="ctr"/>
                      <a:r>
                        <a:rPr lang="en-US" sz="1100" dirty="0">
                          <a:latin typeface="Tw Cen MT" panose="020B0602020104020603" pitchFamily="34" charset="77"/>
                        </a:rPr>
                        <a:t>(C) Review of Objectives and Key Results</a:t>
                      </a:r>
                    </a:p>
                  </a:txBody>
                  <a:tcPr>
                    <a:solidFill>
                      <a:schemeClr val="accent6">
                        <a:lumMod val="60000"/>
                        <a:lumOff val="40000"/>
                      </a:schemeClr>
                    </a:solidFill>
                  </a:tcPr>
                </a:tc>
                <a:tc rowSpan="3">
                  <a:txBody>
                    <a:bodyPr/>
                    <a:lstStyle/>
                    <a:p>
                      <a:pPr algn="ctr"/>
                      <a:r>
                        <a:rPr lang="en-US" sz="1100" dirty="0">
                          <a:latin typeface="Tw Cen MT" panose="020B0602020104020603" pitchFamily="34" charset="77"/>
                        </a:rPr>
                        <a:t>(C) Brainstorming</a:t>
                      </a:r>
                    </a:p>
                  </a:txBody>
                  <a:tcPr>
                    <a:solidFill>
                      <a:schemeClr val="accent3">
                        <a:lumMod val="40000"/>
                        <a:lumOff val="60000"/>
                      </a:schemeClr>
                    </a:solidFill>
                  </a:tcPr>
                </a:tc>
                <a:tc rowSpan="2">
                  <a:txBody>
                    <a:bodyPr/>
                    <a:lstStyle/>
                    <a:p>
                      <a:pPr algn="ctr"/>
                      <a:r>
                        <a:rPr lang="en-US" sz="1100" dirty="0">
                          <a:latin typeface="Tw Cen MT" panose="020B0602020104020603" pitchFamily="34" charset="77"/>
                        </a:rPr>
                        <a:t>Plan For Next Week</a:t>
                      </a:r>
                    </a:p>
                  </a:txBody>
                  <a:tcPr>
                    <a:solidFill>
                      <a:schemeClr val="accent1">
                        <a:lumMod val="20000"/>
                        <a:lumOff val="80000"/>
                      </a:schemeClr>
                    </a:solidFill>
                  </a:tcPr>
                </a:tc>
                <a:extLst>
                  <a:ext uri="{0D108BD9-81ED-4DB2-BD59-A6C34878D82A}">
                    <a16:rowId xmlns:a16="http://schemas.microsoft.com/office/drawing/2014/main" val="971620708"/>
                  </a:ext>
                </a:extLst>
              </a:tr>
              <a:tr h="264497">
                <a:tc>
                  <a:txBody>
                    <a:bodyPr/>
                    <a:lstStyle/>
                    <a:p>
                      <a:pPr algn="ctr"/>
                      <a:r>
                        <a:rPr lang="en-US" sz="1100" dirty="0"/>
                        <a:t>4:30</a:t>
                      </a:r>
                      <a:endParaRPr lang="en-US" sz="1100" dirty="0">
                        <a:latin typeface="Tw Cen MT" panose="020B0602020104020603" pitchFamily="34" charset="77"/>
                      </a:endParaRPr>
                    </a:p>
                  </a:txBody>
                  <a:tcPr/>
                </a:tc>
                <a:tc vMerge="1">
                  <a:txBody>
                    <a:bodyPr/>
                    <a:lstStyle/>
                    <a:p>
                      <a:pPr algn="ctr"/>
                      <a:endParaRPr lang="en-US" sz="1100" dirty="0">
                        <a:latin typeface="Tw Cen MT" panose="020B0602020104020603" pitchFamily="34" charset="77"/>
                      </a:endParaRPr>
                    </a:p>
                  </a:txBody>
                  <a:tcPr>
                    <a:solidFill>
                      <a:schemeClr val="accent3">
                        <a:lumMod val="40000"/>
                        <a:lumOff val="60000"/>
                      </a:schemeClr>
                    </a:solidFill>
                  </a:tcPr>
                </a:tc>
                <a:tc vMerge="1">
                  <a:txBody>
                    <a:bodyPr/>
                    <a:lstStyle/>
                    <a:p>
                      <a:pPr algn="ctr"/>
                      <a:endParaRPr lang="en-US" sz="1100" dirty="0">
                        <a:latin typeface="Tw Cen MT" panose="020B0602020104020603" pitchFamily="34" charset="77"/>
                      </a:endParaRPr>
                    </a:p>
                  </a:txBody>
                  <a:tcPr/>
                </a:tc>
                <a:tc vMerge="1">
                  <a:txBody>
                    <a:bodyPr/>
                    <a:lstStyle/>
                    <a:p>
                      <a:pPr algn="ctr"/>
                      <a:endParaRPr lang="en-US" sz="1100" dirty="0">
                        <a:latin typeface="Tw Cen MT" panose="020B0602020104020603" pitchFamily="34" charset="77"/>
                      </a:endParaRPr>
                    </a:p>
                  </a:txBody>
                  <a:tcPr/>
                </a:tc>
                <a:tc vMerge="1">
                  <a:txBody>
                    <a:bodyPr/>
                    <a:lstStyle/>
                    <a:p>
                      <a:pPr algn="ctr"/>
                      <a:endParaRPr lang="en-US" sz="1100" dirty="0">
                        <a:latin typeface="Tw Cen MT" panose="020B0602020104020603" pitchFamily="34" charset="77"/>
                      </a:endParaRPr>
                    </a:p>
                  </a:txBody>
                  <a:tcPr>
                    <a:solidFill>
                      <a:schemeClr val="accent3">
                        <a:lumMod val="40000"/>
                        <a:lumOff val="60000"/>
                      </a:schemeClr>
                    </a:solidFill>
                  </a:tcPr>
                </a:tc>
                <a:tc vMerge="1">
                  <a:txBody>
                    <a:bodyPr/>
                    <a:lstStyle/>
                    <a:p>
                      <a:pPr algn="ctr"/>
                      <a:endParaRPr lang="en-US" sz="1100" dirty="0">
                        <a:latin typeface="Tw Cen MT" panose="020B0602020104020603" pitchFamily="34" charset="77"/>
                      </a:endParaRPr>
                    </a:p>
                  </a:txBody>
                  <a:tcPr/>
                </a:tc>
                <a:extLst>
                  <a:ext uri="{0D108BD9-81ED-4DB2-BD59-A6C34878D82A}">
                    <a16:rowId xmlns:a16="http://schemas.microsoft.com/office/drawing/2014/main" val="1657619264"/>
                  </a:ext>
                </a:extLst>
              </a:tr>
              <a:tr h="428191">
                <a:tc>
                  <a:txBody>
                    <a:bodyPr/>
                    <a:lstStyle/>
                    <a:p>
                      <a:pPr algn="ctr"/>
                      <a:r>
                        <a:rPr lang="en-US" sz="1100" dirty="0"/>
                        <a:t>5:00</a:t>
                      </a:r>
                      <a:endParaRPr lang="en-US" sz="1100" dirty="0">
                        <a:latin typeface="Tw Cen MT" panose="020B0602020104020603" pitchFamily="34" charset="77"/>
                      </a:endParaRPr>
                    </a:p>
                  </a:txBody>
                  <a:tcPr/>
                </a:tc>
                <a:tc>
                  <a:txBody>
                    <a:bodyPr/>
                    <a:lstStyle/>
                    <a:p>
                      <a:pPr algn="ctr"/>
                      <a:endParaRPr lang="en-US" sz="1100">
                        <a:latin typeface="Tw Cen MT" panose="020B0602020104020603" pitchFamily="34" charset="77"/>
                      </a:endParaRPr>
                    </a:p>
                  </a:txBody>
                  <a:tcPr/>
                </a:tc>
                <a:tc vMerge="1">
                  <a:txBody>
                    <a:bodyPr/>
                    <a:lstStyle/>
                    <a:p>
                      <a:pPr algn="ctr"/>
                      <a:endParaRPr lang="en-US" sz="1100" dirty="0">
                        <a:latin typeface="Tw Cen MT" panose="020B0602020104020603" pitchFamily="34" charset="77"/>
                      </a:endParaRPr>
                    </a:p>
                  </a:txBody>
                  <a:tcPr/>
                </a:tc>
                <a:tc vMerge="1">
                  <a:txBody>
                    <a:bodyPr/>
                    <a:lstStyle/>
                    <a:p>
                      <a:pPr algn="ctr"/>
                      <a:endParaRPr lang="en-US" sz="1100" dirty="0">
                        <a:latin typeface="Tw Cen MT" panose="020B0602020104020603" pitchFamily="34" charset="77"/>
                      </a:endParaRPr>
                    </a:p>
                  </a:txBody>
                  <a:tcPr/>
                </a:tc>
                <a:tc vMerge="1">
                  <a:txBody>
                    <a:bodyPr/>
                    <a:lstStyle/>
                    <a:p>
                      <a:pPr algn="ctr"/>
                      <a:endParaRPr lang="en-US" sz="1100" dirty="0">
                        <a:latin typeface="Tw Cen MT" panose="020B0602020104020603" pitchFamily="34" charset="77"/>
                      </a:endParaRPr>
                    </a:p>
                  </a:txBody>
                  <a:tcPr>
                    <a:solidFill>
                      <a:schemeClr val="accent3">
                        <a:lumMod val="40000"/>
                        <a:lumOff val="60000"/>
                      </a:schemeClr>
                    </a:solidFill>
                  </a:tcPr>
                </a:tc>
                <a:tc>
                  <a:txBody>
                    <a:bodyPr/>
                    <a:lstStyle/>
                    <a:p>
                      <a:pPr algn="ctr"/>
                      <a:endParaRPr lang="en-US" sz="1100" dirty="0">
                        <a:latin typeface="Tw Cen MT" panose="020B0602020104020603" pitchFamily="34" charset="77"/>
                      </a:endParaRPr>
                    </a:p>
                  </a:txBody>
                  <a:tcPr/>
                </a:tc>
                <a:extLst>
                  <a:ext uri="{0D108BD9-81ED-4DB2-BD59-A6C34878D82A}">
                    <a16:rowId xmlns:a16="http://schemas.microsoft.com/office/drawing/2014/main" val="371855491"/>
                  </a:ext>
                </a:extLst>
              </a:tr>
            </a:tbl>
          </a:graphicData>
        </a:graphic>
      </p:graphicFrame>
      <p:sp>
        <p:nvSpPr>
          <p:cNvPr id="2" name="TextBox 1">
            <a:extLst>
              <a:ext uri="{FF2B5EF4-FFF2-40B4-BE49-F238E27FC236}">
                <a16:creationId xmlns:a16="http://schemas.microsoft.com/office/drawing/2014/main" id="{B603298B-BD6D-ACC2-588B-31C9D14C5D99}"/>
              </a:ext>
            </a:extLst>
          </p:cNvPr>
          <p:cNvSpPr txBox="1"/>
          <p:nvPr/>
        </p:nvSpPr>
        <p:spPr>
          <a:xfrm>
            <a:off x="440055" y="312221"/>
            <a:ext cx="8263890" cy="954107"/>
          </a:xfrm>
          <a:prstGeom prst="rect">
            <a:avLst/>
          </a:prstGeom>
          <a:noFill/>
        </p:spPr>
        <p:txBody>
          <a:bodyPr wrap="square" rtlCol="0">
            <a:spAutoFit/>
          </a:bodyPr>
          <a:lstStyle/>
          <a:p>
            <a:pPr algn="ctr"/>
            <a:r>
              <a:rPr lang="en-US" sz="2800" dirty="0">
                <a:latin typeface="Tw Cen MT" panose="020B0602020104020603" pitchFamily="34" charset="77"/>
              </a:rPr>
              <a:t>Time Management Tool 3:  Individual Calendar Planning</a:t>
            </a:r>
          </a:p>
          <a:p>
            <a:pPr algn="ctr"/>
            <a:r>
              <a:rPr lang="en-US" sz="2800" dirty="0">
                <a:latin typeface="Tw Cen MT" panose="020B0602020104020603" pitchFamily="34" charset="77"/>
              </a:rPr>
              <a:t>(Example)</a:t>
            </a:r>
          </a:p>
        </p:txBody>
      </p:sp>
      <p:sp>
        <p:nvSpPr>
          <p:cNvPr id="3" name="Footer Placeholder 2">
            <a:extLst>
              <a:ext uri="{FF2B5EF4-FFF2-40B4-BE49-F238E27FC236}">
                <a16:creationId xmlns:a16="http://schemas.microsoft.com/office/drawing/2014/main" id="{2F066C2E-82EE-35BD-FE7E-03A0EE8B72D1}"/>
              </a:ext>
            </a:extLst>
          </p:cNvPr>
          <p:cNvSpPr>
            <a:spLocks noGrp="1"/>
          </p:cNvSpPr>
          <p:nvPr>
            <p:ph type="ftr" sz="quarter" idx="11"/>
          </p:nvPr>
        </p:nvSpPr>
        <p:spPr/>
        <p:txBody>
          <a:bodyPr/>
          <a:lstStyle/>
          <a:p>
            <a:r>
              <a:rPr lang="en-US"/>
              <a:t>www.businessmaker-academy.com</a:t>
            </a:r>
          </a:p>
        </p:txBody>
      </p:sp>
    </p:spTree>
    <p:extLst>
      <p:ext uri="{BB962C8B-B14F-4D97-AF65-F5344CB8AC3E}">
        <p14:creationId xmlns:p14="http://schemas.microsoft.com/office/powerpoint/2010/main" val="344290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a:extLst>
              <a:ext uri="{FF2B5EF4-FFF2-40B4-BE49-F238E27FC236}">
                <a16:creationId xmlns:a16="http://schemas.microsoft.com/office/drawing/2014/main" id="{117FAB07-B572-7DC9-76E4-1F0E765312C2}"/>
              </a:ext>
            </a:extLst>
          </p:cNvPr>
          <p:cNvCxnSpPr>
            <a:cxnSpLocks/>
          </p:cNvCxnSpPr>
          <p:nvPr/>
        </p:nvCxnSpPr>
        <p:spPr>
          <a:xfrm>
            <a:off x="1212491" y="1695959"/>
            <a:ext cx="565008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Table 9">
            <a:extLst>
              <a:ext uri="{FF2B5EF4-FFF2-40B4-BE49-F238E27FC236}">
                <a16:creationId xmlns:a16="http://schemas.microsoft.com/office/drawing/2014/main" id="{3A14EE15-F622-EB27-981F-BF9B07C63955}"/>
              </a:ext>
            </a:extLst>
          </p:cNvPr>
          <p:cNvGraphicFramePr>
            <a:graphicFrameLocks noGrp="1"/>
          </p:cNvGraphicFramePr>
          <p:nvPr>
            <p:extLst>
              <p:ext uri="{D42A27DB-BD31-4B8C-83A1-F6EECF244321}">
                <p14:modId xmlns:p14="http://schemas.microsoft.com/office/powerpoint/2010/main" val="2506992796"/>
              </p:ext>
            </p:extLst>
          </p:nvPr>
        </p:nvGraphicFramePr>
        <p:xfrm>
          <a:off x="219906" y="1260041"/>
          <a:ext cx="8704188" cy="5365748"/>
        </p:xfrm>
        <a:graphic>
          <a:graphicData uri="http://schemas.openxmlformats.org/drawingml/2006/table">
            <a:tbl>
              <a:tblPr firstRow="1" bandRow="1">
                <a:tableStyleId>{8A107856-5554-42FB-B03E-39F5DBC370BA}</a:tableStyleId>
              </a:tblPr>
              <a:tblGrid>
                <a:gridCol w="1450698">
                  <a:extLst>
                    <a:ext uri="{9D8B030D-6E8A-4147-A177-3AD203B41FA5}">
                      <a16:colId xmlns:a16="http://schemas.microsoft.com/office/drawing/2014/main" val="621946782"/>
                    </a:ext>
                  </a:extLst>
                </a:gridCol>
                <a:gridCol w="1450698">
                  <a:extLst>
                    <a:ext uri="{9D8B030D-6E8A-4147-A177-3AD203B41FA5}">
                      <a16:colId xmlns:a16="http://schemas.microsoft.com/office/drawing/2014/main" val="2798893031"/>
                    </a:ext>
                  </a:extLst>
                </a:gridCol>
                <a:gridCol w="1450698">
                  <a:extLst>
                    <a:ext uri="{9D8B030D-6E8A-4147-A177-3AD203B41FA5}">
                      <a16:colId xmlns:a16="http://schemas.microsoft.com/office/drawing/2014/main" val="2011924762"/>
                    </a:ext>
                  </a:extLst>
                </a:gridCol>
                <a:gridCol w="1450698">
                  <a:extLst>
                    <a:ext uri="{9D8B030D-6E8A-4147-A177-3AD203B41FA5}">
                      <a16:colId xmlns:a16="http://schemas.microsoft.com/office/drawing/2014/main" val="2471931189"/>
                    </a:ext>
                  </a:extLst>
                </a:gridCol>
                <a:gridCol w="1450698">
                  <a:extLst>
                    <a:ext uri="{9D8B030D-6E8A-4147-A177-3AD203B41FA5}">
                      <a16:colId xmlns:a16="http://schemas.microsoft.com/office/drawing/2014/main" val="1281719122"/>
                    </a:ext>
                  </a:extLst>
                </a:gridCol>
                <a:gridCol w="1450698">
                  <a:extLst>
                    <a:ext uri="{9D8B030D-6E8A-4147-A177-3AD203B41FA5}">
                      <a16:colId xmlns:a16="http://schemas.microsoft.com/office/drawing/2014/main" val="2947920168"/>
                    </a:ext>
                  </a:extLst>
                </a:gridCol>
              </a:tblGrid>
              <a:tr h="311756">
                <a:tc>
                  <a:txBody>
                    <a:bodyPr/>
                    <a:lstStyle/>
                    <a:p>
                      <a:pPr algn="ctr"/>
                      <a:r>
                        <a:rPr lang="en-US" sz="1600" dirty="0"/>
                        <a:t>TIME</a:t>
                      </a:r>
                      <a:endParaRPr lang="en-US" sz="1600" dirty="0">
                        <a:latin typeface="Tw Cen MT" panose="020B0602020104020603" pitchFamily="34" charset="77"/>
                      </a:endParaRPr>
                    </a:p>
                  </a:txBody>
                  <a:tcPr/>
                </a:tc>
                <a:tc>
                  <a:txBody>
                    <a:bodyPr/>
                    <a:lstStyle/>
                    <a:p>
                      <a:pPr algn="ctr"/>
                      <a:r>
                        <a:rPr lang="en-US" sz="1600" dirty="0"/>
                        <a:t>MONDAY</a:t>
                      </a:r>
                      <a:endParaRPr lang="en-US" sz="1600" dirty="0">
                        <a:latin typeface="Tw Cen MT" panose="020B0602020104020603" pitchFamily="34" charset="77"/>
                      </a:endParaRPr>
                    </a:p>
                  </a:txBody>
                  <a:tcPr/>
                </a:tc>
                <a:tc>
                  <a:txBody>
                    <a:bodyPr/>
                    <a:lstStyle/>
                    <a:p>
                      <a:pPr algn="ctr"/>
                      <a:r>
                        <a:rPr lang="en-US" sz="1600" dirty="0"/>
                        <a:t>TUESDAY</a:t>
                      </a:r>
                      <a:endParaRPr lang="en-US" sz="1600" dirty="0">
                        <a:latin typeface="Tw Cen MT" panose="020B0602020104020603" pitchFamily="34" charset="77"/>
                      </a:endParaRPr>
                    </a:p>
                  </a:txBody>
                  <a:tcPr/>
                </a:tc>
                <a:tc>
                  <a:txBody>
                    <a:bodyPr/>
                    <a:lstStyle/>
                    <a:p>
                      <a:pPr algn="ctr"/>
                      <a:r>
                        <a:rPr lang="en-US" sz="1600" dirty="0"/>
                        <a:t>WEDNESDAY</a:t>
                      </a:r>
                      <a:endParaRPr lang="en-US" sz="1600" dirty="0">
                        <a:latin typeface="Tw Cen MT" panose="020B0602020104020603" pitchFamily="34" charset="77"/>
                      </a:endParaRPr>
                    </a:p>
                  </a:txBody>
                  <a:tcPr/>
                </a:tc>
                <a:tc>
                  <a:txBody>
                    <a:bodyPr/>
                    <a:lstStyle/>
                    <a:p>
                      <a:pPr algn="ctr"/>
                      <a:r>
                        <a:rPr lang="en-US" sz="1600" dirty="0"/>
                        <a:t>THURSDAY</a:t>
                      </a:r>
                      <a:endParaRPr lang="en-US" sz="1600" dirty="0">
                        <a:latin typeface="Tw Cen MT" panose="020B0602020104020603" pitchFamily="34" charset="77"/>
                      </a:endParaRPr>
                    </a:p>
                  </a:txBody>
                  <a:tcPr/>
                </a:tc>
                <a:tc>
                  <a:txBody>
                    <a:bodyPr/>
                    <a:lstStyle/>
                    <a:p>
                      <a:pPr algn="ctr"/>
                      <a:r>
                        <a:rPr lang="en-US" sz="1600" dirty="0"/>
                        <a:t>FRIDAY</a:t>
                      </a:r>
                      <a:endParaRPr lang="en-US" sz="1600" dirty="0">
                        <a:latin typeface="Tw Cen MT" panose="020B0602020104020603" pitchFamily="34" charset="77"/>
                      </a:endParaRPr>
                    </a:p>
                  </a:txBody>
                  <a:tcPr/>
                </a:tc>
                <a:extLst>
                  <a:ext uri="{0D108BD9-81ED-4DB2-BD59-A6C34878D82A}">
                    <a16:rowId xmlns:a16="http://schemas.microsoft.com/office/drawing/2014/main" val="1898070532"/>
                  </a:ext>
                </a:extLst>
              </a:tr>
              <a:tr h="240902">
                <a:tc>
                  <a:txBody>
                    <a:bodyPr/>
                    <a:lstStyle/>
                    <a:p>
                      <a:pPr algn="ctr"/>
                      <a:r>
                        <a:rPr lang="en-US" sz="1100" dirty="0"/>
                        <a:t>8:00</a:t>
                      </a: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a:latin typeface="Tw Cen MT" panose="020B0602020104020603" pitchFamily="34" charset="77"/>
                      </a:endParaRPr>
                    </a:p>
                  </a:txBody>
                  <a:tcPr/>
                </a:tc>
                <a:extLst>
                  <a:ext uri="{0D108BD9-81ED-4DB2-BD59-A6C34878D82A}">
                    <a16:rowId xmlns:a16="http://schemas.microsoft.com/office/drawing/2014/main" val="2295175415"/>
                  </a:ext>
                </a:extLst>
              </a:tr>
              <a:tr h="240902">
                <a:tc>
                  <a:txBody>
                    <a:bodyPr/>
                    <a:lstStyle/>
                    <a:p>
                      <a:pPr algn="ctr"/>
                      <a:r>
                        <a:rPr lang="en-US" sz="1100" dirty="0"/>
                        <a:t>8:30</a:t>
                      </a: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extLst>
                  <a:ext uri="{0D108BD9-81ED-4DB2-BD59-A6C34878D82A}">
                    <a16:rowId xmlns:a16="http://schemas.microsoft.com/office/drawing/2014/main" val="3253356383"/>
                  </a:ext>
                </a:extLst>
              </a:tr>
              <a:tr h="240902">
                <a:tc>
                  <a:txBody>
                    <a:bodyPr/>
                    <a:lstStyle/>
                    <a:p>
                      <a:pPr algn="ctr"/>
                      <a:r>
                        <a:rPr lang="en-US" sz="1100" dirty="0"/>
                        <a:t>9:00</a:t>
                      </a: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extLst>
                  <a:ext uri="{0D108BD9-81ED-4DB2-BD59-A6C34878D82A}">
                    <a16:rowId xmlns:a16="http://schemas.microsoft.com/office/drawing/2014/main" val="1308014898"/>
                  </a:ext>
                </a:extLst>
              </a:tr>
              <a:tr h="240902">
                <a:tc>
                  <a:txBody>
                    <a:bodyPr/>
                    <a:lstStyle/>
                    <a:p>
                      <a:pPr algn="ctr"/>
                      <a:r>
                        <a:rPr lang="en-US" sz="1100" dirty="0"/>
                        <a:t>9:30</a:t>
                      </a: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extLst>
                  <a:ext uri="{0D108BD9-81ED-4DB2-BD59-A6C34878D82A}">
                    <a16:rowId xmlns:a16="http://schemas.microsoft.com/office/drawing/2014/main" val="316340876"/>
                  </a:ext>
                </a:extLst>
              </a:tr>
              <a:tr h="240902">
                <a:tc>
                  <a:txBody>
                    <a:bodyPr/>
                    <a:lstStyle/>
                    <a:p>
                      <a:pPr algn="ctr"/>
                      <a:r>
                        <a:rPr lang="en-US" sz="1100" dirty="0"/>
                        <a:t>10:00</a:t>
                      </a: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extLst>
                  <a:ext uri="{0D108BD9-81ED-4DB2-BD59-A6C34878D82A}">
                    <a16:rowId xmlns:a16="http://schemas.microsoft.com/office/drawing/2014/main" val="1830701613"/>
                  </a:ext>
                </a:extLst>
              </a:tr>
              <a:tr h="240902">
                <a:tc>
                  <a:txBody>
                    <a:bodyPr/>
                    <a:lstStyle/>
                    <a:p>
                      <a:pPr algn="ctr"/>
                      <a:r>
                        <a:rPr lang="en-US" sz="1100" dirty="0"/>
                        <a:t>10:30</a:t>
                      </a: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extLst>
                  <a:ext uri="{0D108BD9-81ED-4DB2-BD59-A6C34878D82A}">
                    <a16:rowId xmlns:a16="http://schemas.microsoft.com/office/drawing/2014/main" val="771478454"/>
                  </a:ext>
                </a:extLst>
              </a:tr>
              <a:tr h="240902">
                <a:tc>
                  <a:txBody>
                    <a:bodyPr/>
                    <a:lstStyle/>
                    <a:p>
                      <a:pPr algn="ctr"/>
                      <a:r>
                        <a:rPr lang="en-US" sz="1100" dirty="0"/>
                        <a:t>11:00</a:t>
                      </a:r>
                      <a:endParaRPr lang="en-US" sz="1100" dirty="0">
                        <a:latin typeface="Tw Cen MT" panose="020B0602020104020603" pitchFamily="34" charset="77"/>
                      </a:endParaRPr>
                    </a:p>
                  </a:txBody>
                  <a:tcPr/>
                </a:tc>
                <a:tc>
                  <a:txBody>
                    <a:bodyPr/>
                    <a:lstStyle/>
                    <a:p>
                      <a:pPr algn="ctr"/>
                      <a:endParaRPr lang="en-US" sz="110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extLst>
                  <a:ext uri="{0D108BD9-81ED-4DB2-BD59-A6C34878D82A}">
                    <a16:rowId xmlns:a16="http://schemas.microsoft.com/office/drawing/2014/main" val="1730104315"/>
                  </a:ext>
                </a:extLst>
              </a:tr>
              <a:tr h="240902">
                <a:tc>
                  <a:txBody>
                    <a:bodyPr/>
                    <a:lstStyle/>
                    <a:p>
                      <a:pPr algn="ctr"/>
                      <a:r>
                        <a:rPr lang="en-US" sz="1100" dirty="0"/>
                        <a:t>11:30</a:t>
                      </a:r>
                      <a:endParaRPr lang="en-US" sz="1100" dirty="0">
                        <a:latin typeface="Tw Cen MT" panose="020B0602020104020603" pitchFamily="34" charset="77"/>
                      </a:endParaRPr>
                    </a:p>
                  </a:txBody>
                  <a:tcPr/>
                </a:tc>
                <a:tc>
                  <a:txBody>
                    <a:bodyPr/>
                    <a:lstStyle/>
                    <a:p>
                      <a:pPr algn="ctr"/>
                      <a:endParaRPr lang="en-US" sz="110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extLst>
                  <a:ext uri="{0D108BD9-81ED-4DB2-BD59-A6C34878D82A}">
                    <a16:rowId xmlns:a16="http://schemas.microsoft.com/office/drawing/2014/main" val="231642247"/>
                  </a:ext>
                </a:extLst>
              </a:tr>
              <a:tr h="240902">
                <a:tc>
                  <a:txBody>
                    <a:bodyPr/>
                    <a:lstStyle/>
                    <a:p>
                      <a:pPr algn="ctr"/>
                      <a:r>
                        <a:rPr lang="en-US" sz="1100" dirty="0"/>
                        <a:t>12:00</a:t>
                      </a:r>
                      <a:endParaRPr lang="en-US" sz="1100" dirty="0">
                        <a:latin typeface="Tw Cen MT" panose="020B0602020104020603" pitchFamily="34" charset="77"/>
                      </a:endParaRPr>
                    </a:p>
                  </a:txBody>
                  <a:tcPr/>
                </a:tc>
                <a:tc>
                  <a:txBody>
                    <a:bodyPr/>
                    <a:lstStyle/>
                    <a:p>
                      <a:pPr algn="ctr"/>
                      <a:endParaRPr lang="en-US" sz="110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extLst>
                  <a:ext uri="{0D108BD9-81ED-4DB2-BD59-A6C34878D82A}">
                    <a16:rowId xmlns:a16="http://schemas.microsoft.com/office/drawing/2014/main" val="2428421772"/>
                  </a:ext>
                </a:extLst>
              </a:tr>
              <a:tr h="240902">
                <a:tc>
                  <a:txBody>
                    <a:bodyPr/>
                    <a:lstStyle/>
                    <a:p>
                      <a:pPr algn="ctr"/>
                      <a:r>
                        <a:rPr lang="en-US" sz="1100" dirty="0"/>
                        <a:t>12:30</a:t>
                      </a:r>
                      <a:endParaRPr lang="en-US" sz="1100" dirty="0">
                        <a:latin typeface="Tw Cen MT" panose="020B0602020104020603" pitchFamily="34" charset="77"/>
                      </a:endParaRPr>
                    </a:p>
                  </a:txBody>
                  <a:tcPr/>
                </a:tc>
                <a:tc>
                  <a:txBody>
                    <a:bodyPr/>
                    <a:lstStyle/>
                    <a:p>
                      <a:pPr algn="ctr"/>
                      <a:endParaRPr lang="en-US" sz="110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extLst>
                  <a:ext uri="{0D108BD9-81ED-4DB2-BD59-A6C34878D82A}">
                    <a16:rowId xmlns:a16="http://schemas.microsoft.com/office/drawing/2014/main" val="3681963905"/>
                  </a:ext>
                </a:extLst>
              </a:tr>
              <a:tr h="240902">
                <a:tc>
                  <a:txBody>
                    <a:bodyPr/>
                    <a:lstStyle/>
                    <a:p>
                      <a:pPr algn="ctr"/>
                      <a:r>
                        <a:rPr lang="en-US" sz="1100" dirty="0"/>
                        <a:t>1:00</a:t>
                      </a:r>
                      <a:endParaRPr lang="en-US" sz="1100" dirty="0">
                        <a:latin typeface="Tw Cen MT" panose="020B0602020104020603" pitchFamily="34" charset="77"/>
                      </a:endParaRPr>
                    </a:p>
                  </a:txBody>
                  <a:tcPr/>
                </a:tc>
                <a:tc>
                  <a:txBody>
                    <a:bodyPr/>
                    <a:lstStyle/>
                    <a:p>
                      <a:pPr algn="ctr"/>
                      <a:endParaRPr lang="en-US" sz="110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extLst>
                  <a:ext uri="{0D108BD9-81ED-4DB2-BD59-A6C34878D82A}">
                    <a16:rowId xmlns:a16="http://schemas.microsoft.com/office/drawing/2014/main" val="2555257328"/>
                  </a:ext>
                </a:extLst>
              </a:tr>
              <a:tr h="240902">
                <a:tc>
                  <a:txBody>
                    <a:bodyPr/>
                    <a:lstStyle/>
                    <a:p>
                      <a:pPr algn="ctr"/>
                      <a:r>
                        <a:rPr lang="en-US" sz="1100" dirty="0"/>
                        <a:t>1:30</a:t>
                      </a:r>
                      <a:endParaRPr lang="en-US" sz="1100" dirty="0">
                        <a:latin typeface="Tw Cen MT" panose="020B0602020104020603" pitchFamily="34" charset="77"/>
                      </a:endParaRPr>
                    </a:p>
                  </a:txBody>
                  <a:tcPr/>
                </a:tc>
                <a:tc>
                  <a:txBody>
                    <a:bodyPr/>
                    <a:lstStyle/>
                    <a:p>
                      <a:pPr algn="ctr"/>
                      <a:endParaRPr lang="en-US" sz="110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extLst>
                  <a:ext uri="{0D108BD9-81ED-4DB2-BD59-A6C34878D82A}">
                    <a16:rowId xmlns:a16="http://schemas.microsoft.com/office/drawing/2014/main" val="1936586173"/>
                  </a:ext>
                </a:extLst>
              </a:tr>
              <a:tr h="240902">
                <a:tc>
                  <a:txBody>
                    <a:bodyPr/>
                    <a:lstStyle/>
                    <a:p>
                      <a:pPr algn="ctr"/>
                      <a:r>
                        <a:rPr lang="en-US" sz="1100" dirty="0"/>
                        <a:t>2:00</a:t>
                      </a:r>
                      <a:endParaRPr lang="en-US" sz="1100" dirty="0">
                        <a:latin typeface="Tw Cen MT" panose="020B0602020104020603" pitchFamily="34" charset="77"/>
                      </a:endParaRPr>
                    </a:p>
                  </a:txBody>
                  <a:tcPr/>
                </a:tc>
                <a:tc>
                  <a:txBody>
                    <a:bodyPr/>
                    <a:lstStyle/>
                    <a:p>
                      <a:pPr algn="ctr"/>
                      <a:endParaRPr lang="en-US" sz="110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extLst>
                  <a:ext uri="{0D108BD9-81ED-4DB2-BD59-A6C34878D82A}">
                    <a16:rowId xmlns:a16="http://schemas.microsoft.com/office/drawing/2014/main" val="3093001650"/>
                  </a:ext>
                </a:extLst>
              </a:tr>
              <a:tr h="240902">
                <a:tc>
                  <a:txBody>
                    <a:bodyPr/>
                    <a:lstStyle/>
                    <a:p>
                      <a:pPr algn="ctr"/>
                      <a:r>
                        <a:rPr lang="en-US" sz="1100" dirty="0"/>
                        <a:t>2:30</a:t>
                      </a:r>
                      <a:endParaRPr lang="en-US" sz="1100" dirty="0">
                        <a:latin typeface="Tw Cen MT" panose="020B0602020104020603" pitchFamily="34" charset="77"/>
                      </a:endParaRPr>
                    </a:p>
                  </a:txBody>
                  <a:tcPr/>
                </a:tc>
                <a:tc>
                  <a:txBody>
                    <a:bodyPr/>
                    <a:lstStyle/>
                    <a:p>
                      <a:pPr algn="ctr"/>
                      <a:endParaRPr lang="en-US" sz="110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extLst>
                  <a:ext uri="{0D108BD9-81ED-4DB2-BD59-A6C34878D82A}">
                    <a16:rowId xmlns:a16="http://schemas.microsoft.com/office/drawing/2014/main" val="2643531764"/>
                  </a:ext>
                </a:extLst>
              </a:tr>
              <a:tr h="240902">
                <a:tc>
                  <a:txBody>
                    <a:bodyPr/>
                    <a:lstStyle/>
                    <a:p>
                      <a:pPr algn="ctr"/>
                      <a:r>
                        <a:rPr lang="en-US" sz="1100" dirty="0"/>
                        <a:t>3:00</a:t>
                      </a:r>
                      <a:endParaRPr lang="en-US" sz="1100" dirty="0">
                        <a:latin typeface="Tw Cen MT" panose="020B0602020104020603" pitchFamily="34" charset="77"/>
                      </a:endParaRPr>
                    </a:p>
                  </a:txBody>
                  <a:tcPr/>
                </a:tc>
                <a:tc>
                  <a:txBody>
                    <a:bodyPr/>
                    <a:lstStyle/>
                    <a:p>
                      <a:pPr algn="ctr"/>
                      <a:endParaRPr lang="en-US" sz="110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extLst>
                  <a:ext uri="{0D108BD9-81ED-4DB2-BD59-A6C34878D82A}">
                    <a16:rowId xmlns:a16="http://schemas.microsoft.com/office/drawing/2014/main" val="2166258848"/>
                  </a:ext>
                </a:extLst>
              </a:tr>
              <a:tr h="240902">
                <a:tc>
                  <a:txBody>
                    <a:bodyPr/>
                    <a:lstStyle/>
                    <a:p>
                      <a:pPr algn="ctr"/>
                      <a:r>
                        <a:rPr lang="en-US" sz="1100" dirty="0"/>
                        <a:t>3:30</a:t>
                      </a:r>
                      <a:endParaRPr lang="en-US" sz="1100" dirty="0">
                        <a:latin typeface="Tw Cen MT" panose="020B0602020104020603" pitchFamily="34" charset="77"/>
                      </a:endParaRPr>
                    </a:p>
                  </a:txBody>
                  <a:tcPr/>
                </a:tc>
                <a:tc>
                  <a:txBody>
                    <a:bodyPr/>
                    <a:lstStyle/>
                    <a:p>
                      <a:pPr algn="ctr"/>
                      <a:endParaRPr lang="en-US" sz="110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extLst>
                  <a:ext uri="{0D108BD9-81ED-4DB2-BD59-A6C34878D82A}">
                    <a16:rowId xmlns:a16="http://schemas.microsoft.com/office/drawing/2014/main" val="2514738721"/>
                  </a:ext>
                </a:extLst>
              </a:tr>
              <a:tr h="240902">
                <a:tc>
                  <a:txBody>
                    <a:bodyPr/>
                    <a:lstStyle/>
                    <a:p>
                      <a:pPr algn="ctr"/>
                      <a:r>
                        <a:rPr lang="en-US" sz="1100" dirty="0"/>
                        <a:t>4:00</a:t>
                      </a:r>
                      <a:endParaRPr lang="en-US" sz="1100" dirty="0">
                        <a:latin typeface="Tw Cen MT" panose="020B0602020104020603" pitchFamily="34" charset="77"/>
                      </a:endParaRPr>
                    </a:p>
                  </a:txBody>
                  <a:tcPr/>
                </a:tc>
                <a:tc>
                  <a:txBody>
                    <a:bodyPr/>
                    <a:lstStyle/>
                    <a:p>
                      <a:pPr algn="ctr"/>
                      <a:endParaRPr lang="en-US" sz="110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extLst>
                  <a:ext uri="{0D108BD9-81ED-4DB2-BD59-A6C34878D82A}">
                    <a16:rowId xmlns:a16="http://schemas.microsoft.com/office/drawing/2014/main" val="971620708"/>
                  </a:ext>
                </a:extLst>
              </a:tr>
              <a:tr h="240902">
                <a:tc>
                  <a:txBody>
                    <a:bodyPr/>
                    <a:lstStyle/>
                    <a:p>
                      <a:pPr algn="ctr"/>
                      <a:r>
                        <a:rPr lang="en-US" sz="1100" dirty="0"/>
                        <a:t>4:30</a:t>
                      </a:r>
                      <a:endParaRPr lang="en-US" sz="1100" dirty="0">
                        <a:latin typeface="Tw Cen MT" panose="020B0602020104020603" pitchFamily="34" charset="77"/>
                      </a:endParaRPr>
                    </a:p>
                  </a:txBody>
                  <a:tcPr/>
                </a:tc>
                <a:tc>
                  <a:txBody>
                    <a:bodyPr/>
                    <a:lstStyle/>
                    <a:p>
                      <a:pPr algn="ctr"/>
                      <a:endParaRPr lang="en-US" sz="110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extLst>
                  <a:ext uri="{0D108BD9-81ED-4DB2-BD59-A6C34878D82A}">
                    <a16:rowId xmlns:a16="http://schemas.microsoft.com/office/drawing/2014/main" val="1657619264"/>
                  </a:ext>
                </a:extLst>
              </a:tr>
              <a:tr h="367028">
                <a:tc>
                  <a:txBody>
                    <a:bodyPr/>
                    <a:lstStyle/>
                    <a:p>
                      <a:pPr algn="ctr"/>
                      <a:r>
                        <a:rPr lang="en-US" sz="1100" dirty="0"/>
                        <a:t>5:00</a:t>
                      </a:r>
                      <a:endParaRPr lang="en-US" sz="1100" dirty="0">
                        <a:latin typeface="Tw Cen MT" panose="020B0602020104020603" pitchFamily="34" charset="77"/>
                      </a:endParaRPr>
                    </a:p>
                  </a:txBody>
                  <a:tcPr/>
                </a:tc>
                <a:tc>
                  <a:txBody>
                    <a:bodyPr/>
                    <a:lstStyle/>
                    <a:p>
                      <a:pPr algn="ctr"/>
                      <a:endParaRPr lang="en-US" sz="110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extLst>
                  <a:ext uri="{0D108BD9-81ED-4DB2-BD59-A6C34878D82A}">
                    <a16:rowId xmlns:a16="http://schemas.microsoft.com/office/drawing/2014/main" val="371855491"/>
                  </a:ext>
                </a:extLst>
              </a:tr>
            </a:tbl>
          </a:graphicData>
        </a:graphic>
      </p:graphicFrame>
      <p:sp>
        <p:nvSpPr>
          <p:cNvPr id="2" name="TextBox 1">
            <a:extLst>
              <a:ext uri="{FF2B5EF4-FFF2-40B4-BE49-F238E27FC236}">
                <a16:creationId xmlns:a16="http://schemas.microsoft.com/office/drawing/2014/main" id="{26404DDB-9191-4076-7C49-1F180139F337}"/>
              </a:ext>
            </a:extLst>
          </p:cNvPr>
          <p:cNvSpPr txBox="1"/>
          <p:nvPr/>
        </p:nvSpPr>
        <p:spPr>
          <a:xfrm>
            <a:off x="440055" y="305934"/>
            <a:ext cx="8263890" cy="954107"/>
          </a:xfrm>
          <a:prstGeom prst="rect">
            <a:avLst/>
          </a:prstGeom>
          <a:noFill/>
        </p:spPr>
        <p:txBody>
          <a:bodyPr wrap="square" rtlCol="0">
            <a:spAutoFit/>
          </a:bodyPr>
          <a:lstStyle/>
          <a:p>
            <a:pPr algn="ctr"/>
            <a:r>
              <a:rPr lang="en-US" sz="2800" dirty="0">
                <a:latin typeface="Tw Cen MT" panose="020B0602020104020603" pitchFamily="34" charset="77"/>
              </a:rPr>
              <a:t>Time Management Tool 3:  Individual Calendar Planning</a:t>
            </a:r>
          </a:p>
          <a:p>
            <a:pPr algn="ctr"/>
            <a:r>
              <a:rPr lang="en-US" sz="2800" dirty="0">
                <a:latin typeface="Tw Cen MT" panose="020B0602020104020603" pitchFamily="34" charset="77"/>
              </a:rPr>
              <a:t>(Template)</a:t>
            </a:r>
          </a:p>
        </p:txBody>
      </p:sp>
      <p:sp>
        <p:nvSpPr>
          <p:cNvPr id="3" name="Footer Placeholder 2">
            <a:extLst>
              <a:ext uri="{FF2B5EF4-FFF2-40B4-BE49-F238E27FC236}">
                <a16:creationId xmlns:a16="http://schemas.microsoft.com/office/drawing/2014/main" id="{5565A69C-510F-B1FE-6D3D-A1CFDCB4452F}"/>
              </a:ext>
            </a:extLst>
          </p:cNvPr>
          <p:cNvSpPr>
            <a:spLocks noGrp="1"/>
          </p:cNvSpPr>
          <p:nvPr>
            <p:ph type="ftr" sz="quarter" idx="11"/>
          </p:nvPr>
        </p:nvSpPr>
        <p:spPr/>
        <p:txBody>
          <a:bodyPr/>
          <a:lstStyle/>
          <a:p>
            <a:r>
              <a:rPr lang="en-US"/>
              <a:t>www.businessmaker-academy.com</a:t>
            </a:r>
          </a:p>
        </p:txBody>
      </p:sp>
    </p:spTree>
    <p:extLst>
      <p:ext uri="{BB962C8B-B14F-4D97-AF65-F5344CB8AC3E}">
        <p14:creationId xmlns:p14="http://schemas.microsoft.com/office/powerpoint/2010/main" val="295172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a:extLst>
              <a:ext uri="{FF2B5EF4-FFF2-40B4-BE49-F238E27FC236}">
                <a16:creationId xmlns:a16="http://schemas.microsoft.com/office/drawing/2014/main" id="{117FAB07-B572-7DC9-76E4-1F0E765312C2}"/>
              </a:ext>
            </a:extLst>
          </p:cNvPr>
          <p:cNvCxnSpPr>
            <a:cxnSpLocks/>
          </p:cNvCxnSpPr>
          <p:nvPr/>
        </p:nvCxnSpPr>
        <p:spPr>
          <a:xfrm>
            <a:off x="1212491" y="1695959"/>
            <a:ext cx="565008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Table 9">
            <a:extLst>
              <a:ext uri="{FF2B5EF4-FFF2-40B4-BE49-F238E27FC236}">
                <a16:creationId xmlns:a16="http://schemas.microsoft.com/office/drawing/2014/main" id="{3A14EE15-F622-EB27-981F-BF9B07C63955}"/>
              </a:ext>
            </a:extLst>
          </p:cNvPr>
          <p:cNvGraphicFramePr>
            <a:graphicFrameLocks noGrp="1"/>
          </p:cNvGraphicFramePr>
          <p:nvPr>
            <p:extLst>
              <p:ext uri="{D42A27DB-BD31-4B8C-83A1-F6EECF244321}">
                <p14:modId xmlns:p14="http://schemas.microsoft.com/office/powerpoint/2010/main" val="4167943709"/>
              </p:ext>
            </p:extLst>
          </p:nvPr>
        </p:nvGraphicFramePr>
        <p:xfrm>
          <a:off x="219906" y="1260041"/>
          <a:ext cx="8704188" cy="5365748"/>
        </p:xfrm>
        <a:graphic>
          <a:graphicData uri="http://schemas.openxmlformats.org/drawingml/2006/table">
            <a:tbl>
              <a:tblPr firstRow="1" bandRow="1">
                <a:tableStyleId>{8A107856-5554-42FB-B03E-39F5DBC370BA}</a:tableStyleId>
              </a:tblPr>
              <a:tblGrid>
                <a:gridCol w="1450698">
                  <a:extLst>
                    <a:ext uri="{9D8B030D-6E8A-4147-A177-3AD203B41FA5}">
                      <a16:colId xmlns:a16="http://schemas.microsoft.com/office/drawing/2014/main" val="621946782"/>
                    </a:ext>
                  </a:extLst>
                </a:gridCol>
                <a:gridCol w="1450698">
                  <a:extLst>
                    <a:ext uri="{9D8B030D-6E8A-4147-A177-3AD203B41FA5}">
                      <a16:colId xmlns:a16="http://schemas.microsoft.com/office/drawing/2014/main" val="2798893031"/>
                    </a:ext>
                  </a:extLst>
                </a:gridCol>
                <a:gridCol w="1450698">
                  <a:extLst>
                    <a:ext uri="{9D8B030D-6E8A-4147-A177-3AD203B41FA5}">
                      <a16:colId xmlns:a16="http://schemas.microsoft.com/office/drawing/2014/main" val="2011924762"/>
                    </a:ext>
                  </a:extLst>
                </a:gridCol>
                <a:gridCol w="1450698">
                  <a:extLst>
                    <a:ext uri="{9D8B030D-6E8A-4147-A177-3AD203B41FA5}">
                      <a16:colId xmlns:a16="http://schemas.microsoft.com/office/drawing/2014/main" val="2471931189"/>
                    </a:ext>
                  </a:extLst>
                </a:gridCol>
                <a:gridCol w="1450698">
                  <a:extLst>
                    <a:ext uri="{9D8B030D-6E8A-4147-A177-3AD203B41FA5}">
                      <a16:colId xmlns:a16="http://schemas.microsoft.com/office/drawing/2014/main" val="1281719122"/>
                    </a:ext>
                  </a:extLst>
                </a:gridCol>
                <a:gridCol w="1450698">
                  <a:extLst>
                    <a:ext uri="{9D8B030D-6E8A-4147-A177-3AD203B41FA5}">
                      <a16:colId xmlns:a16="http://schemas.microsoft.com/office/drawing/2014/main" val="2947920168"/>
                    </a:ext>
                  </a:extLst>
                </a:gridCol>
              </a:tblGrid>
              <a:tr h="311756">
                <a:tc>
                  <a:txBody>
                    <a:bodyPr/>
                    <a:lstStyle/>
                    <a:p>
                      <a:pPr algn="ctr"/>
                      <a:r>
                        <a:rPr lang="en-US" sz="1600" dirty="0"/>
                        <a:t>TIME</a:t>
                      </a:r>
                      <a:endParaRPr lang="en-US" sz="1600" dirty="0">
                        <a:latin typeface="Tw Cen MT" panose="020B0602020104020603" pitchFamily="34" charset="77"/>
                      </a:endParaRPr>
                    </a:p>
                  </a:txBody>
                  <a:tcPr/>
                </a:tc>
                <a:tc>
                  <a:txBody>
                    <a:bodyPr/>
                    <a:lstStyle/>
                    <a:p>
                      <a:pPr algn="ctr"/>
                      <a:r>
                        <a:rPr lang="en-US" sz="1600" dirty="0"/>
                        <a:t>MONDAY</a:t>
                      </a:r>
                      <a:endParaRPr lang="en-US" sz="1600" dirty="0">
                        <a:latin typeface="Tw Cen MT" panose="020B0602020104020603" pitchFamily="34" charset="77"/>
                      </a:endParaRPr>
                    </a:p>
                  </a:txBody>
                  <a:tcPr/>
                </a:tc>
                <a:tc>
                  <a:txBody>
                    <a:bodyPr/>
                    <a:lstStyle/>
                    <a:p>
                      <a:pPr algn="ctr"/>
                      <a:r>
                        <a:rPr lang="en-US" sz="1600" dirty="0"/>
                        <a:t>TUESDAY</a:t>
                      </a:r>
                      <a:endParaRPr lang="en-US" sz="1600" dirty="0">
                        <a:latin typeface="Tw Cen MT" panose="020B0602020104020603" pitchFamily="34" charset="77"/>
                      </a:endParaRPr>
                    </a:p>
                  </a:txBody>
                  <a:tcPr/>
                </a:tc>
                <a:tc>
                  <a:txBody>
                    <a:bodyPr/>
                    <a:lstStyle/>
                    <a:p>
                      <a:pPr algn="ctr"/>
                      <a:r>
                        <a:rPr lang="en-US" sz="1600" dirty="0"/>
                        <a:t>WEDNESDAY</a:t>
                      </a:r>
                      <a:endParaRPr lang="en-US" sz="1600" dirty="0">
                        <a:latin typeface="Tw Cen MT" panose="020B0602020104020603" pitchFamily="34" charset="77"/>
                      </a:endParaRPr>
                    </a:p>
                  </a:txBody>
                  <a:tcPr/>
                </a:tc>
                <a:tc>
                  <a:txBody>
                    <a:bodyPr/>
                    <a:lstStyle/>
                    <a:p>
                      <a:pPr algn="ctr"/>
                      <a:r>
                        <a:rPr lang="en-US" sz="1600" dirty="0"/>
                        <a:t>THURSDAY</a:t>
                      </a:r>
                      <a:endParaRPr lang="en-US" sz="1600" dirty="0">
                        <a:latin typeface="Tw Cen MT" panose="020B0602020104020603" pitchFamily="34" charset="77"/>
                      </a:endParaRPr>
                    </a:p>
                  </a:txBody>
                  <a:tcPr/>
                </a:tc>
                <a:tc>
                  <a:txBody>
                    <a:bodyPr/>
                    <a:lstStyle/>
                    <a:p>
                      <a:pPr algn="ctr"/>
                      <a:r>
                        <a:rPr lang="en-US" sz="1600" dirty="0"/>
                        <a:t>FRIDAY</a:t>
                      </a:r>
                      <a:endParaRPr lang="en-US" sz="1600" dirty="0">
                        <a:latin typeface="Tw Cen MT" panose="020B0602020104020603" pitchFamily="34" charset="77"/>
                      </a:endParaRPr>
                    </a:p>
                  </a:txBody>
                  <a:tcPr/>
                </a:tc>
                <a:extLst>
                  <a:ext uri="{0D108BD9-81ED-4DB2-BD59-A6C34878D82A}">
                    <a16:rowId xmlns:a16="http://schemas.microsoft.com/office/drawing/2014/main" val="1898070532"/>
                  </a:ext>
                </a:extLst>
              </a:tr>
              <a:tr h="240902">
                <a:tc>
                  <a:txBody>
                    <a:bodyPr/>
                    <a:lstStyle/>
                    <a:p>
                      <a:pPr algn="ctr"/>
                      <a:r>
                        <a:rPr lang="en-US" sz="1100" dirty="0"/>
                        <a:t>8:00</a:t>
                      </a: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a:latin typeface="Tw Cen MT" panose="020B0602020104020603" pitchFamily="34" charset="77"/>
                      </a:endParaRPr>
                    </a:p>
                  </a:txBody>
                  <a:tcPr/>
                </a:tc>
                <a:extLst>
                  <a:ext uri="{0D108BD9-81ED-4DB2-BD59-A6C34878D82A}">
                    <a16:rowId xmlns:a16="http://schemas.microsoft.com/office/drawing/2014/main" val="2295175415"/>
                  </a:ext>
                </a:extLst>
              </a:tr>
              <a:tr h="240902">
                <a:tc>
                  <a:txBody>
                    <a:bodyPr/>
                    <a:lstStyle/>
                    <a:p>
                      <a:pPr algn="ctr"/>
                      <a:r>
                        <a:rPr lang="en-US" sz="1100" dirty="0"/>
                        <a:t>8:30</a:t>
                      </a: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extLst>
                  <a:ext uri="{0D108BD9-81ED-4DB2-BD59-A6C34878D82A}">
                    <a16:rowId xmlns:a16="http://schemas.microsoft.com/office/drawing/2014/main" val="3253356383"/>
                  </a:ext>
                </a:extLst>
              </a:tr>
              <a:tr h="240902">
                <a:tc>
                  <a:txBody>
                    <a:bodyPr/>
                    <a:lstStyle/>
                    <a:p>
                      <a:pPr algn="ctr"/>
                      <a:r>
                        <a:rPr lang="en-US" sz="1100" dirty="0"/>
                        <a:t>9:00</a:t>
                      </a: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extLst>
                  <a:ext uri="{0D108BD9-81ED-4DB2-BD59-A6C34878D82A}">
                    <a16:rowId xmlns:a16="http://schemas.microsoft.com/office/drawing/2014/main" val="1308014898"/>
                  </a:ext>
                </a:extLst>
              </a:tr>
              <a:tr h="240902">
                <a:tc>
                  <a:txBody>
                    <a:bodyPr/>
                    <a:lstStyle/>
                    <a:p>
                      <a:pPr algn="ctr"/>
                      <a:r>
                        <a:rPr lang="en-US" sz="1100" dirty="0"/>
                        <a:t>9:30</a:t>
                      </a: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extLst>
                  <a:ext uri="{0D108BD9-81ED-4DB2-BD59-A6C34878D82A}">
                    <a16:rowId xmlns:a16="http://schemas.microsoft.com/office/drawing/2014/main" val="316340876"/>
                  </a:ext>
                </a:extLst>
              </a:tr>
              <a:tr h="240902">
                <a:tc>
                  <a:txBody>
                    <a:bodyPr/>
                    <a:lstStyle/>
                    <a:p>
                      <a:pPr algn="ctr"/>
                      <a:r>
                        <a:rPr lang="en-US" sz="1100" dirty="0"/>
                        <a:t>10:00</a:t>
                      </a: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extLst>
                  <a:ext uri="{0D108BD9-81ED-4DB2-BD59-A6C34878D82A}">
                    <a16:rowId xmlns:a16="http://schemas.microsoft.com/office/drawing/2014/main" val="1830701613"/>
                  </a:ext>
                </a:extLst>
              </a:tr>
              <a:tr h="240902">
                <a:tc>
                  <a:txBody>
                    <a:bodyPr/>
                    <a:lstStyle/>
                    <a:p>
                      <a:pPr algn="ctr"/>
                      <a:r>
                        <a:rPr lang="en-US" sz="1100" dirty="0"/>
                        <a:t>10:30</a:t>
                      </a: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extLst>
                  <a:ext uri="{0D108BD9-81ED-4DB2-BD59-A6C34878D82A}">
                    <a16:rowId xmlns:a16="http://schemas.microsoft.com/office/drawing/2014/main" val="771478454"/>
                  </a:ext>
                </a:extLst>
              </a:tr>
              <a:tr h="240902">
                <a:tc>
                  <a:txBody>
                    <a:bodyPr/>
                    <a:lstStyle/>
                    <a:p>
                      <a:pPr algn="ctr"/>
                      <a:r>
                        <a:rPr lang="en-US" sz="1100" dirty="0"/>
                        <a:t>11:00</a:t>
                      </a:r>
                      <a:endParaRPr lang="en-US" sz="1100" dirty="0">
                        <a:latin typeface="Tw Cen MT" panose="020B0602020104020603" pitchFamily="34" charset="77"/>
                      </a:endParaRPr>
                    </a:p>
                  </a:txBody>
                  <a:tcPr/>
                </a:tc>
                <a:tc>
                  <a:txBody>
                    <a:bodyPr/>
                    <a:lstStyle/>
                    <a:p>
                      <a:pPr algn="ctr"/>
                      <a:endParaRPr lang="en-US" sz="110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extLst>
                  <a:ext uri="{0D108BD9-81ED-4DB2-BD59-A6C34878D82A}">
                    <a16:rowId xmlns:a16="http://schemas.microsoft.com/office/drawing/2014/main" val="1730104315"/>
                  </a:ext>
                </a:extLst>
              </a:tr>
              <a:tr h="240902">
                <a:tc>
                  <a:txBody>
                    <a:bodyPr/>
                    <a:lstStyle/>
                    <a:p>
                      <a:pPr algn="ctr"/>
                      <a:r>
                        <a:rPr lang="en-US" sz="1100" dirty="0"/>
                        <a:t>11:30</a:t>
                      </a:r>
                      <a:endParaRPr lang="en-US" sz="1100" dirty="0">
                        <a:latin typeface="Tw Cen MT" panose="020B0602020104020603" pitchFamily="34" charset="77"/>
                      </a:endParaRPr>
                    </a:p>
                  </a:txBody>
                  <a:tcPr/>
                </a:tc>
                <a:tc>
                  <a:txBody>
                    <a:bodyPr/>
                    <a:lstStyle/>
                    <a:p>
                      <a:pPr algn="ctr"/>
                      <a:endParaRPr lang="en-US" sz="110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extLst>
                  <a:ext uri="{0D108BD9-81ED-4DB2-BD59-A6C34878D82A}">
                    <a16:rowId xmlns:a16="http://schemas.microsoft.com/office/drawing/2014/main" val="231642247"/>
                  </a:ext>
                </a:extLst>
              </a:tr>
              <a:tr h="240902">
                <a:tc>
                  <a:txBody>
                    <a:bodyPr/>
                    <a:lstStyle/>
                    <a:p>
                      <a:pPr algn="ctr"/>
                      <a:r>
                        <a:rPr lang="en-US" sz="1100" dirty="0"/>
                        <a:t>12:00</a:t>
                      </a:r>
                      <a:endParaRPr lang="en-US" sz="1100" dirty="0">
                        <a:latin typeface="Tw Cen MT" panose="020B0602020104020603" pitchFamily="34" charset="77"/>
                      </a:endParaRPr>
                    </a:p>
                  </a:txBody>
                  <a:tcPr/>
                </a:tc>
                <a:tc>
                  <a:txBody>
                    <a:bodyPr/>
                    <a:lstStyle/>
                    <a:p>
                      <a:pPr algn="ctr"/>
                      <a:endParaRPr lang="en-US" sz="110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extLst>
                  <a:ext uri="{0D108BD9-81ED-4DB2-BD59-A6C34878D82A}">
                    <a16:rowId xmlns:a16="http://schemas.microsoft.com/office/drawing/2014/main" val="2428421772"/>
                  </a:ext>
                </a:extLst>
              </a:tr>
              <a:tr h="240902">
                <a:tc>
                  <a:txBody>
                    <a:bodyPr/>
                    <a:lstStyle/>
                    <a:p>
                      <a:pPr algn="ctr"/>
                      <a:r>
                        <a:rPr lang="en-US" sz="1100" dirty="0"/>
                        <a:t>12:30</a:t>
                      </a:r>
                      <a:endParaRPr lang="en-US" sz="1100" dirty="0">
                        <a:latin typeface="Tw Cen MT" panose="020B0602020104020603" pitchFamily="34" charset="77"/>
                      </a:endParaRPr>
                    </a:p>
                  </a:txBody>
                  <a:tcPr/>
                </a:tc>
                <a:tc>
                  <a:txBody>
                    <a:bodyPr/>
                    <a:lstStyle/>
                    <a:p>
                      <a:pPr algn="ctr"/>
                      <a:endParaRPr lang="en-US" sz="110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extLst>
                  <a:ext uri="{0D108BD9-81ED-4DB2-BD59-A6C34878D82A}">
                    <a16:rowId xmlns:a16="http://schemas.microsoft.com/office/drawing/2014/main" val="3681963905"/>
                  </a:ext>
                </a:extLst>
              </a:tr>
              <a:tr h="240902">
                <a:tc>
                  <a:txBody>
                    <a:bodyPr/>
                    <a:lstStyle/>
                    <a:p>
                      <a:pPr algn="ctr"/>
                      <a:r>
                        <a:rPr lang="en-US" sz="1100" dirty="0"/>
                        <a:t>1:00</a:t>
                      </a:r>
                      <a:endParaRPr lang="en-US" sz="1100" dirty="0">
                        <a:latin typeface="Tw Cen MT" panose="020B0602020104020603" pitchFamily="34" charset="77"/>
                      </a:endParaRPr>
                    </a:p>
                  </a:txBody>
                  <a:tcPr/>
                </a:tc>
                <a:tc>
                  <a:txBody>
                    <a:bodyPr/>
                    <a:lstStyle/>
                    <a:p>
                      <a:pPr algn="ctr"/>
                      <a:endParaRPr lang="en-US" sz="110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extLst>
                  <a:ext uri="{0D108BD9-81ED-4DB2-BD59-A6C34878D82A}">
                    <a16:rowId xmlns:a16="http://schemas.microsoft.com/office/drawing/2014/main" val="2555257328"/>
                  </a:ext>
                </a:extLst>
              </a:tr>
              <a:tr h="240902">
                <a:tc>
                  <a:txBody>
                    <a:bodyPr/>
                    <a:lstStyle/>
                    <a:p>
                      <a:pPr algn="ctr"/>
                      <a:r>
                        <a:rPr lang="en-US" sz="1100" dirty="0"/>
                        <a:t>1:30</a:t>
                      </a:r>
                      <a:endParaRPr lang="en-US" sz="1100" dirty="0">
                        <a:latin typeface="Tw Cen MT" panose="020B0602020104020603" pitchFamily="34" charset="77"/>
                      </a:endParaRPr>
                    </a:p>
                  </a:txBody>
                  <a:tcPr/>
                </a:tc>
                <a:tc>
                  <a:txBody>
                    <a:bodyPr/>
                    <a:lstStyle/>
                    <a:p>
                      <a:pPr algn="ctr"/>
                      <a:endParaRPr lang="en-US" sz="110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extLst>
                  <a:ext uri="{0D108BD9-81ED-4DB2-BD59-A6C34878D82A}">
                    <a16:rowId xmlns:a16="http://schemas.microsoft.com/office/drawing/2014/main" val="1936586173"/>
                  </a:ext>
                </a:extLst>
              </a:tr>
              <a:tr h="240902">
                <a:tc>
                  <a:txBody>
                    <a:bodyPr/>
                    <a:lstStyle/>
                    <a:p>
                      <a:pPr algn="ctr"/>
                      <a:r>
                        <a:rPr lang="en-US" sz="1100" dirty="0"/>
                        <a:t>2:00</a:t>
                      </a:r>
                      <a:endParaRPr lang="en-US" sz="1100" dirty="0">
                        <a:latin typeface="Tw Cen MT" panose="020B0602020104020603" pitchFamily="34" charset="77"/>
                      </a:endParaRPr>
                    </a:p>
                  </a:txBody>
                  <a:tcPr/>
                </a:tc>
                <a:tc>
                  <a:txBody>
                    <a:bodyPr/>
                    <a:lstStyle/>
                    <a:p>
                      <a:pPr algn="ctr"/>
                      <a:endParaRPr lang="en-US" sz="110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extLst>
                  <a:ext uri="{0D108BD9-81ED-4DB2-BD59-A6C34878D82A}">
                    <a16:rowId xmlns:a16="http://schemas.microsoft.com/office/drawing/2014/main" val="3093001650"/>
                  </a:ext>
                </a:extLst>
              </a:tr>
              <a:tr h="240902">
                <a:tc>
                  <a:txBody>
                    <a:bodyPr/>
                    <a:lstStyle/>
                    <a:p>
                      <a:pPr algn="ctr"/>
                      <a:r>
                        <a:rPr lang="en-US" sz="1100" dirty="0"/>
                        <a:t>2:30</a:t>
                      </a:r>
                      <a:endParaRPr lang="en-US" sz="1100" dirty="0">
                        <a:latin typeface="Tw Cen MT" panose="020B0602020104020603" pitchFamily="34" charset="77"/>
                      </a:endParaRPr>
                    </a:p>
                  </a:txBody>
                  <a:tcPr/>
                </a:tc>
                <a:tc>
                  <a:txBody>
                    <a:bodyPr/>
                    <a:lstStyle/>
                    <a:p>
                      <a:pPr algn="ctr"/>
                      <a:endParaRPr lang="en-US" sz="110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extLst>
                  <a:ext uri="{0D108BD9-81ED-4DB2-BD59-A6C34878D82A}">
                    <a16:rowId xmlns:a16="http://schemas.microsoft.com/office/drawing/2014/main" val="2643531764"/>
                  </a:ext>
                </a:extLst>
              </a:tr>
              <a:tr h="240902">
                <a:tc>
                  <a:txBody>
                    <a:bodyPr/>
                    <a:lstStyle/>
                    <a:p>
                      <a:pPr algn="ctr"/>
                      <a:r>
                        <a:rPr lang="en-US" sz="1100" dirty="0"/>
                        <a:t>3:00</a:t>
                      </a:r>
                      <a:endParaRPr lang="en-US" sz="1100" dirty="0">
                        <a:latin typeface="Tw Cen MT" panose="020B0602020104020603" pitchFamily="34" charset="77"/>
                      </a:endParaRPr>
                    </a:p>
                  </a:txBody>
                  <a:tcPr/>
                </a:tc>
                <a:tc>
                  <a:txBody>
                    <a:bodyPr/>
                    <a:lstStyle/>
                    <a:p>
                      <a:pPr algn="ctr"/>
                      <a:endParaRPr lang="en-US" sz="110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extLst>
                  <a:ext uri="{0D108BD9-81ED-4DB2-BD59-A6C34878D82A}">
                    <a16:rowId xmlns:a16="http://schemas.microsoft.com/office/drawing/2014/main" val="2166258848"/>
                  </a:ext>
                </a:extLst>
              </a:tr>
              <a:tr h="240902">
                <a:tc>
                  <a:txBody>
                    <a:bodyPr/>
                    <a:lstStyle/>
                    <a:p>
                      <a:pPr algn="ctr"/>
                      <a:r>
                        <a:rPr lang="en-US" sz="1100" dirty="0"/>
                        <a:t>3:30</a:t>
                      </a:r>
                      <a:endParaRPr lang="en-US" sz="1100" dirty="0">
                        <a:latin typeface="Tw Cen MT" panose="020B0602020104020603" pitchFamily="34" charset="77"/>
                      </a:endParaRPr>
                    </a:p>
                  </a:txBody>
                  <a:tcPr/>
                </a:tc>
                <a:tc>
                  <a:txBody>
                    <a:bodyPr/>
                    <a:lstStyle/>
                    <a:p>
                      <a:pPr algn="ctr"/>
                      <a:endParaRPr lang="en-US" sz="110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extLst>
                  <a:ext uri="{0D108BD9-81ED-4DB2-BD59-A6C34878D82A}">
                    <a16:rowId xmlns:a16="http://schemas.microsoft.com/office/drawing/2014/main" val="2514738721"/>
                  </a:ext>
                </a:extLst>
              </a:tr>
              <a:tr h="240902">
                <a:tc>
                  <a:txBody>
                    <a:bodyPr/>
                    <a:lstStyle/>
                    <a:p>
                      <a:pPr algn="ctr"/>
                      <a:r>
                        <a:rPr lang="en-US" sz="1100" dirty="0"/>
                        <a:t>4:00</a:t>
                      </a:r>
                      <a:endParaRPr lang="en-US" sz="1100" dirty="0">
                        <a:latin typeface="Tw Cen MT" panose="020B0602020104020603" pitchFamily="34" charset="77"/>
                      </a:endParaRPr>
                    </a:p>
                  </a:txBody>
                  <a:tcPr/>
                </a:tc>
                <a:tc>
                  <a:txBody>
                    <a:bodyPr/>
                    <a:lstStyle/>
                    <a:p>
                      <a:pPr algn="ctr"/>
                      <a:endParaRPr lang="en-US" sz="110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extLst>
                  <a:ext uri="{0D108BD9-81ED-4DB2-BD59-A6C34878D82A}">
                    <a16:rowId xmlns:a16="http://schemas.microsoft.com/office/drawing/2014/main" val="971620708"/>
                  </a:ext>
                </a:extLst>
              </a:tr>
              <a:tr h="240902">
                <a:tc>
                  <a:txBody>
                    <a:bodyPr/>
                    <a:lstStyle/>
                    <a:p>
                      <a:pPr algn="ctr"/>
                      <a:r>
                        <a:rPr lang="en-US" sz="1100" dirty="0"/>
                        <a:t>4:30</a:t>
                      </a:r>
                      <a:endParaRPr lang="en-US" sz="1100" dirty="0">
                        <a:latin typeface="Tw Cen MT" panose="020B0602020104020603" pitchFamily="34" charset="77"/>
                      </a:endParaRPr>
                    </a:p>
                  </a:txBody>
                  <a:tcPr/>
                </a:tc>
                <a:tc>
                  <a:txBody>
                    <a:bodyPr/>
                    <a:lstStyle/>
                    <a:p>
                      <a:pPr algn="ctr"/>
                      <a:endParaRPr lang="en-US" sz="110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extLst>
                  <a:ext uri="{0D108BD9-81ED-4DB2-BD59-A6C34878D82A}">
                    <a16:rowId xmlns:a16="http://schemas.microsoft.com/office/drawing/2014/main" val="1657619264"/>
                  </a:ext>
                </a:extLst>
              </a:tr>
              <a:tr h="367028">
                <a:tc>
                  <a:txBody>
                    <a:bodyPr/>
                    <a:lstStyle/>
                    <a:p>
                      <a:pPr algn="ctr"/>
                      <a:r>
                        <a:rPr lang="en-US" sz="1100" dirty="0"/>
                        <a:t>5:00</a:t>
                      </a:r>
                      <a:endParaRPr lang="en-US" sz="1100" dirty="0">
                        <a:latin typeface="Tw Cen MT" panose="020B0602020104020603" pitchFamily="34" charset="77"/>
                      </a:endParaRPr>
                    </a:p>
                  </a:txBody>
                  <a:tcPr/>
                </a:tc>
                <a:tc>
                  <a:txBody>
                    <a:bodyPr/>
                    <a:lstStyle/>
                    <a:p>
                      <a:pPr algn="ctr"/>
                      <a:endParaRPr lang="en-US" sz="110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extLst>
                  <a:ext uri="{0D108BD9-81ED-4DB2-BD59-A6C34878D82A}">
                    <a16:rowId xmlns:a16="http://schemas.microsoft.com/office/drawing/2014/main" val="371855491"/>
                  </a:ext>
                </a:extLst>
              </a:tr>
            </a:tbl>
          </a:graphicData>
        </a:graphic>
      </p:graphicFrame>
      <p:sp>
        <p:nvSpPr>
          <p:cNvPr id="3" name="TextBox 2">
            <a:extLst>
              <a:ext uri="{FF2B5EF4-FFF2-40B4-BE49-F238E27FC236}">
                <a16:creationId xmlns:a16="http://schemas.microsoft.com/office/drawing/2014/main" id="{628FC05A-CC56-EC2E-7CCE-A1C49C16E867}"/>
              </a:ext>
            </a:extLst>
          </p:cNvPr>
          <p:cNvSpPr txBox="1"/>
          <p:nvPr/>
        </p:nvSpPr>
        <p:spPr>
          <a:xfrm>
            <a:off x="440055" y="305934"/>
            <a:ext cx="8263890" cy="954107"/>
          </a:xfrm>
          <a:prstGeom prst="rect">
            <a:avLst/>
          </a:prstGeom>
          <a:noFill/>
        </p:spPr>
        <p:txBody>
          <a:bodyPr wrap="square" rtlCol="0">
            <a:spAutoFit/>
          </a:bodyPr>
          <a:lstStyle/>
          <a:p>
            <a:pPr algn="ctr"/>
            <a:r>
              <a:rPr lang="en-US" sz="2800" dirty="0">
                <a:latin typeface="Tw Cen MT" panose="020B0602020104020603" pitchFamily="34" charset="77"/>
              </a:rPr>
              <a:t>Time Management Tool 3:  Individual Calendar Planning</a:t>
            </a:r>
          </a:p>
          <a:p>
            <a:pPr algn="ctr"/>
            <a:r>
              <a:rPr lang="en-US" sz="2800" dirty="0">
                <a:latin typeface="Tw Cen MT" panose="020B0602020104020603" pitchFamily="34" charset="77"/>
              </a:rPr>
              <a:t>(Exercise Sheet)</a:t>
            </a:r>
          </a:p>
        </p:txBody>
      </p:sp>
      <p:sp>
        <p:nvSpPr>
          <p:cNvPr id="2" name="Footer Placeholder 1">
            <a:extLst>
              <a:ext uri="{FF2B5EF4-FFF2-40B4-BE49-F238E27FC236}">
                <a16:creationId xmlns:a16="http://schemas.microsoft.com/office/drawing/2014/main" id="{F5112B5F-D874-1790-1222-54CB0BDA2A58}"/>
              </a:ext>
            </a:extLst>
          </p:cNvPr>
          <p:cNvSpPr>
            <a:spLocks noGrp="1"/>
          </p:cNvSpPr>
          <p:nvPr>
            <p:ph type="ftr" sz="quarter" idx="11"/>
          </p:nvPr>
        </p:nvSpPr>
        <p:spPr/>
        <p:txBody>
          <a:bodyPr/>
          <a:lstStyle/>
          <a:p>
            <a:r>
              <a:rPr lang="en-US"/>
              <a:t>www.businessmaker-academy.com</a:t>
            </a:r>
          </a:p>
        </p:txBody>
      </p:sp>
    </p:spTree>
    <p:extLst>
      <p:ext uri="{BB962C8B-B14F-4D97-AF65-F5344CB8AC3E}">
        <p14:creationId xmlns:p14="http://schemas.microsoft.com/office/powerpoint/2010/main" val="989466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a:extLst>
              <a:ext uri="{FF2B5EF4-FFF2-40B4-BE49-F238E27FC236}">
                <a16:creationId xmlns:a16="http://schemas.microsoft.com/office/drawing/2014/main" id="{117FAB07-B572-7DC9-76E4-1F0E765312C2}"/>
              </a:ext>
            </a:extLst>
          </p:cNvPr>
          <p:cNvCxnSpPr>
            <a:cxnSpLocks/>
          </p:cNvCxnSpPr>
          <p:nvPr/>
        </p:nvCxnSpPr>
        <p:spPr>
          <a:xfrm>
            <a:off x="1212491" y="1695959"/>
            <a:ext cx="565008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Table 9">
            <a:extLst>
              <a:ext uri="{FF2B5EF4-FFF2-40B4-BE49-F238E27FC236}">
                <a16:creationId xmlns:a16="http://schemas.microsoft.com/office/drawing/2014/main" id="{3A14EE15-F622-EB27-981F-BF9B07C63955}"/>
              </a:ext>
            </a:extLst>
          </p:cNvPr>
          <p:cNvGraphicFramePr>
            <a:graphicFrameLocks noGrp="1"/>
          </p:cNvGraphicFramePr>
          <p:nvPr>
            <p:extLst>
              <p:ext uri="{D42A27DB-BD31-4B8C-83A1-F6EECF244321}">
                <p14:modId xmlns:p14="http://schemas.microsoft.com/office/powerpoint/2010/main" val="2713406919"/>
              </p:ext>
            </p:extLst>
          </p:nvPr>
        </p:nvGraphicFramePr>
        <p:xfrm>
          <a:off x="219906" y="1260041"/>
          <a:ext cx="8704188" cy="5365748"/>
        </p:xfrm>
        <a:graphic>
          <a:graphicData uri="http://schemas.openxmlformats.org/drawingml/2006/table">
            <a:tbl>
              <a:tblPr firstRow="1" bandRow="1">
                <a:tableStyleId>{8A107856-5554-42FB-B03E-39F5DBC370BA}</a:tableStyleId>
              </a:tblPr>
              <a:tblGrid>
                <a:gridCol w="1450698">
                  <a:extLst>
                    <a:ext uri="{9D8B030D-6E8A-4147-A177-3AD203B41FA5}">
                      <a16:colId xmlns:a16="http://schemas.microsoft.com/office/drawing/2014/main" val="621946782"/>
                    </a:ext>
                  </a:extLst>
                </a:gridCol>
                <a:gridCol w="1450698">
                  <a:extLst>
                    <a:ext uri="{9D8B030D-6E8A-4147-A177-3AD203B41FA5}">
                      <a16:colId xmlns:a16="http://schemas.microsoft.com/office/drawing/2014/main" val="2798893031"/>
                    </a:ext>
                  </a:extLst>
                </a:gridCol>
                <a:gridCol w="1450698">
                  <a:extLst>
                    <a:ext uri="{9D8B030D-6E8A-4147-A177-3AD203B41FA5}">
                      <a16:colId xmlns:a16="http://schemas.microsoft.com/office/drawing/2014/main" val="2011924762"/>
                    </a:ext>
                  </a:extLst>
                </a:gridCol>
                <a:gridCol w="1450698">
                  <a:extLst>
                    <a:ext uri="{9D8B030D-6E8A-4147-A177-3AD203B41FA5}">
                      <a16:colId xmlns:a16="http://schemas.microsoft.com/office/drawing/2014/main" val="2471931189"/>
                    </a:ext>
                  </a:extLst>
                </a:gridCol>
                <a:gridCol w="1450698">
                  <a:extLst>
                    <a:ext uri="{9D8B030D-6E8A-4147-A177-3AD203B41FA5}">
                      <a16:colId xmlns:a16="http://schemas.microsoft.com/office/drawing/2014/main" val="1281719122"/>
                    </a:ext>
                  </a:extLst>
                </a:gridCol>
                <a:gridCol w="1450698">
                  <a:extLst>
                    <a:ext uri="{9D8B030D-6E8A-4147-A177-3AD203B41FA5}">
                      <a16:colId xmlns:a16="http://schemas.microsoft.com/office/drawing/2014/main" val="2947920168"/>
                    </a:ext>
                  </a:extLst>
                </a:gridCol>
              </a:tblGrid>
              <a:tr h="311756">
                <a:tc>
                  <a:txBody>
                    <a:bodyPr/>
                    <a:lstStyle/>
                    <a:p>
                      <a:pPr algn="ctr"/>
                      <a:r>
                        <a:rPr lang="en-US" sz="1600" dirty="0"/>
                        <a:t>TIME</a:t>
                      </a:r>
                      <a:endParaRPr lang="en-US" sz="1600" dirty="0">
                        <a:latin typeface="Tw Cen MT" panose="020B0602020104020603" pitchFamily="34" charset="77"/>
                      </a:endParaRPr>
                    </a:p>
                  </a:txBody>
                  <a:tcPr/>
                </a:tc>
                <a:tc>
                  <a:txBody>
                    <a:bodyPr/>
                    <a:lstStyle/>
                    <a:p>
                      <a:pPr algn="ctr"/>
                      <a:r>
                        <a:rPr lang="en-US" sz="1600" dirty="0"/>
                        <a:t>MONDAY</a:t>
                      </a:r>
                      <a:endParaRPr lang="en-US" sz="1600" dirty="0">
                        <a:latin typeface="Tw Cen MT" panose="020B0602020104020603" pitchFamily="34" charset="77"/>
                      </a:endParaRPr>
                    </a:p>
                  </a:txBody>
                  <a:tcPr/>
                </a:tc>
                <a:tc>
                  <a:txBody>
                    <a:bodyPr/>
                    <a:lstStyle/>
                    <a:p>
                      <a:pPr algn="ctr"/>
                      <a:r>
                        <a:rPr lang="en-US" sz="1600" dirty="0"/>
                        <a:t>TUESDAY</a:t>
                      </a:r>
                      <a:endParaRPr lang="en-US" sz="1600" dirty="0">
                        <a:latin typeface="Tw Cen MT" panose="020B0602020104020603" pitchFamily="34" charset="77"/>
                      </a:endParaRPr>
                    </a:p>
                  </a:txBody>
                  <a:tcPr/>
                </a:tc>
                <a:tc>
                  <a:txBody>
                    <a:bodyPr/>
                    <a:lstStyle/>
                    <a:p>
                      <a:pPr algn="ctr"/>
                      <a:r>
                        <a:rPr lang="en-US" sz="1600" dirty="0"/>
                        <a:t>WEDNESDAY</a:t>
                      </a:r>
                      <a:endParaRPr lang="en-US" sz="1600" dirty="0">
                        <a:latin typeface="Tw Cen MT" panose="020B0602020104020603" pitchFamily="34" charset="77"/>
                      </a:endParaRPr>
                    </a:p>
                  </a:txBody>
                  <a:tcPr/>
                </a:tc>
                <a:tc>
                  <a:txBody>
                    <a:bodyPr/>
                    <a:lstStyle/>
                    <a:p>
                      <a:pPr algn="ctr"/>
                      <a:r>
                        <a:rPr lang="en-US" sz="1600" dirty="0"/>
                        <a:t>THURSDAY</a:t>
                      </a:r>
                      <a:endParaRPr lang="en-US" sz="1600" dirty="0">
                        <a:latin typeface="Tw Cen MT" panose="020B0602020104020603" pitchFamily="34" charset="77"/>
                      </a:endParaRPr>
                    </a:p>
                  </a:txBody>
                  <a:tcPr/>
                </a:tc>
                <a:tc>
                  <a:txBody>
                    <a:bodyPr/>
                    <a:lstStyle/>
                    <a:p>
                      <a:pPr algn="ctr"/>
                      <a:r>
                        <a:rPr lang="en-US" sz="1600" dirty="0"/>
                        <a:t>FRIDAY</a:t>
                      </a:r>
                      <a:endParaRPr lang="en-US" sz="1600" dirty="0">
                        <a:latin typeface="Tw Cen MT" panose="020B0602020104020603" pitchFamily="34" charset="77"/>
                      </a:endParaRPr>
                    </a:p>
                  </a:txBody>
                  <a:tcPr/>
                </a:tc>
                <a:extLst>
                  <a:ext uri="{0D108BD9-81ED-4DB2-BD59-A6C34878D82A}">
                    <a16:rowId xmlns:a16="http://schemas.microsoft.com/office/drawing/2014/main" val="1898070532"/>
                  </a:ext>
                </a:extLst>
              </a:tr>
              <a:tr h="240902">
                <a:tc>
                  <a:txBody>
                    <a:bodyPr/>
                    <a:lstStyle/>
                    <a:p>
                      <a:pPr algn="ctr"/>
                      <a:r>
                        <a:rPr lang="en-US" sz="1100" dirty="0"/>
                        <a:t>8:00</a:t>
                      </a: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a:latin typeface="Tw Cen MT" panose="020B0602020104020603" pitchFamily="34" charset="77"/>
                      </a:endParaRPr>
                    </a:p>
                  </a:txBody>
                  <a:tcPr/>
                </a:tc>
                <a:extLst>
                  <a:ext uri="{0D108BD9-81ED-4DB2-BD59-A6C34878D82A}">
                    <a16:rowId xmlns:a16="http://schemas.microsoft.com/office/drawing/2014/main" val="2295175415"/>
                  </a:ext>
                </a:extLst>
              </a:tr>
              <a:tr h="240902">
                <a:tc>
                  <a:txBody>
                    <a:bodyPr/>
                    <a:lstStyle/>
                    <a:p>
                      <a:pPr algn="ctr"/>
                      <a:r>
                        <a:rPr lang="en-US" sz="1100" dirty="0"/>
                        <a:t>8:30</a:t>
                      </a: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extLst>
                  <a:ext uri="{0D108BD9-81ED-4DB2-BD59-A6C34878D82A}">
                    <a16:rowId xmlns:a16="http://schemas.microsoft.com/office/drawing/2014/main" val="3253356383"/>
                  </a:ext>
                </a:extLst>
              </a:tr>
              <a:tr h="240902">
                <a:tc>
                  <a:txBody>
                    <a:bodyPr/>
                    <a:lstStyle/>
                    <a:p>
                      <a:pPr algn="ctr"/>
                      <a:r>
                        <a:rPr lang="en-US" sz="1100" dirty="0"/>
                        <a:t>9:00</a:t>
                      </a: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extLst>
                  <a:ext uri="{0D108BD9-81ED-4DB2-BD59-A6C34878D82A}">
                    <a16:rowId xmlns:a16="http://schemas.microsoft.com/office/drawing/2014/main" val="1308014898"/>
                  </a:ext>
                </a:extLst>
              </a:tr>
              <a:tr h="240902">
                <a:tc>
                  <a:txBody>
                    <a:bodyPr/>
                    <a:lstStyle/>
                    <a:p>
                      <a:pPr algn="ctr"/>
                      <a:r>
                        <a:rPr lang="en-US" sz="1100" dirty="0"/>
                        <a:t>9:30</a:t>
                      </a: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extLst>
                  <a:ext uri="{0D108BD9-81ED-4DB2-BD59-A6C34878D82A}">
                    <a16:rowId xmlns:a16="http://schemas.microsoft.com/office/drawing/2014/main" val="316340876"/>
                  </a:ext>
                </a:extLst>
              </a:tr>
              <a:tr h="240902">
                <a:tc>
                  <a:txBody>
                    <a:bodyPr/>
                    <a:lstStyle/>
                    <a:p>
                      <a:pPr algn="ctr"/>
                      <a:r>
                        <a:rPr lang="en-US" sz="1100" dirty="0"/>
                        <a:t>10:00</a:t>
                      </a: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extLst>
                  <a:ext uri="{0D108BD9-81ED-4DB2-BD59-A6C34878D82A}">
                    <a16:rowId xmlns:a16="http://schemas.microsoft.com/office/drawing/2014/main" val="1830701613"/>
                  </a:ext>
                </a:extLst>
              </a:tr>
              <a:tr h="240902">
                <a:tc>
                  <a:txBody>
                    <a:bodyPr/>
                    <a:lstStyle/>
                    <a:p>
                      <a:pPr algn="ctr"/>
                      <a:r>
                        <a:rPr lang="en-US" sz="1100" dirty="0"/>
                        <a:t>10:30</a:t>
                      </a: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extLst>
                  <a:ext uri="{0D108BD9-81ED-4DB2-BD59-A6C34878D82A}">
                    <a16:rowId xmlns:a16="http://schemas.microsoft.com/office/drawing/2014/main" val="771478454"/>
                  </a:ext>
                </a:extLst>
              </a:tr>
              <a:tr h="240902">
                <a:tc>
                  <a:txBody>
                    <a:bodyPr/>
                    <a:lstStyle/>
                    <a:p>
                      <a:pPr algn="ctr"/>
                      <a:r>
                        <a:rPr lang="en-US" sz="1100" dirty="0"/>
                        <a:t>11:00</a:t>
                      </a:r>
                      <a:endParaRPr lang="en-US" sz="1100" dirty="0">
                        <a:latin typeface="Tw Cen MT" panose="020B0602020104020603" pitchFamily="34" charset="77"/>
                      </a:endParaRPr>
                    </a:p>
                  </a:txBody>
                  <a:tcPr/>
                </a:tc>
                <a:tc>
                  <a:txBody>
                    <a:bodyPr/>
                    <a:lstStyle/>
                    <a:p>
                      <a:pPr algn="ctr"/>
                      <a:endParaRPr lang="en-US" sz="110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extLst>
                  <a:ext uri="{0D108BD9-81ED-4DB2-BD59-A6C34878D82A}">
                    <a16:rowId xmlns:a16="http://schemas.microsoft.com/office/drawing/2014/main" val="1730104315"/>
                  </a:ext>
                </a:extLst>
              </a:tr>
              <a:tr h="240902">
                <a:tc>
                  <a:txBody>
                    <a:bodyPr/>
                    <a:lstStyle/>
                    <a:p>
                      <a:pPr algn="ctr"/>
                      <a:r>
                        <a:rPr lang="en-US" sz="1100" dirty="0"/>
                        <a:t>11:30</a:t>
                      </a:r>
                      <a:endParaRPr lang="en-US" sz="1100" dirty="0">
                        <a:latin typeface="Tw Cen MT" panose="020B0602020104020603" pitchFamily="34" charset="77"/>
                      </a:endParaRPr>
                    </a:p>
                  </a:txBody>
                  <a:tcPr/>
                </a:tc>
                <a:tc>
                  <a:txBody>
                    <a:bodyPr/>
                    <a:lstStyle/>
                    <a:p>
                      <a:pPr algn="ctr"/>
                      <a:endParaRPr lang="en-US" sz="110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extLst>
                  <a:ext uri="{0D108BD9-81ED-4DB2-BD59-A6C34878D82A}">
                    <a16:rowId xmlns:a16="http://schemas.microsoft.com/office/drawing/2014/main" val="231642247"/>
                  </a:ext>
                </a:extLst>
              </a:tr>
              <a:tr h="240902">
                <a:tc>
                  <a:txBody>
                    <a:bodyPr/>
                    <a:lstStyle/>
                    <a:p>
                      <a:pPr algn="ctr"/>
                      <a:r>
                        <a:rPr lang="en-US" sz="1100" dirty="0"/>
                        <a:t>12:00</a:t>
                      </a:r>
                      <a:endParaRPr lang="en-US" sz="1100" dirty="0">
                        <a:latin typeface="Tw Cen MT" panose="020B0602020104020603" pitchFamily="34" charset="77"/>
                      </a:endParaRPr>
                    </a:p>
                  </a:txBody>
                  <a:tcPr/>
                </a:tc>
                <a:tc>
                  <a:txBody>
                    <a:bodyPr/>
                    <a:lstStyle/>
                    <a:p>
                      <a:pPr algn="ctr"/>
                      <a:endParaRPr lang="en-US" sz="110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extLst>
                  <a:ext uri="{0D108BD9-81ED-4DB2-BD59-A6C34878D82A}">
                    <a16:rowId xmlns:a16="http://schemas.microsoft.com/office/drawing/2014/main" val="2428421772"/>
                  </a:ext>
                </a:extLst>
              </a:tr>
              <a:tr h="240902">
                <a:tc>
                  <a:txBody>
                    <a:bodyPr/>
                    <a:lstStyle/>
                    <a:p>
                      <a:pPr algn="ctr"/>
                      <a:r>
                        <a:rPr lang="en-US" sz="1100" dirty="0"/>
                        <a:t>12:30</a:t>
                      </a:r>
                      <a:endParaRPr lang="en-US" sz="1100" dirty="0">
                        <a:latin typeface="Tw Cen MT" panose="020B0602020104020603" pitchFamily="34" charset="77"/>
                      </a:endParaRPr>
                    </a:p>
                  </a:txBody>
                  <a:tcPr/>
                </a:tc>
                <a:tc>
                  <a:txBody>
                    <a:bodyPr/>
                    <a:lstStyle/>
                    <a:p>
                      <a:pPr algn="ctr"/>
                      <a:endParaRPr lang="en-US" sz="110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extLst>
                  <a:ext uri="{0D108BD9-81ED-4DB2-BD59-A6C34878D82A}">
                    <a16:rowId xmlns:a16="http://schemas.microsoft.com/office/drawing/2014/main" val="3681963905"/>
                  </a:ext>
                </a:extLst>
              </a:tr>
              <a:tr h="240902">
                <a:tc>
                  <a:txBody>
                    <a:bodyPr/>
                    <a:lstStyle/>
                    <a:p>
                      <a:pPr algn="ctr"/>
                      <a:r>
                        <a:rPr lang="en-US" sz="1100" dirty="0"/>
                        <a:t>1:00</a:t>
                      </a:r>
                      <a:endParaRPr lang="en-US" sz="1100" dirty="0">
                        <a:latin typeface="Tw Cen MT" panose="020B0602020104020603" pitchFamily="34" charset="77"/>
                      </a:endParaRPr>
                    </a:p>
                  </a:txBody>
                  <a:tcPr/>
                </a:tc>
                <a:tc>
                  <a:txBody>
                    <a:bodyPr/>
                    <a:lstStyle/>
                    <a:p>
                      <a:pPr algn="ctr"/>
                      <a:endParaRPr lang="en-US" sz="110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extLst>
                  <a:ext uri="{0D108BD9-81ED-4DB2-BD59-A6C34878D82A}">
                    <a16:rowId xmlns:a16="http://schemas.microsoft.com/office/drawing/2014/main" val="2555257328"/>
                  </a:ext>
                </a:extLst>
              </a:tr>
              <a:tr h="240902">
                <a:tc>
                  <a:txBody>
                    <a:bodyPr/>
                    <a:lstStyle/>
                    <a:p>
                      <a:pPr algn="ctr"/>
                      <a:r>
                        <a:rPr lang="en-US" sz="1100" dirty="0"/>
                        <a:t>1:30</a:t>
                      </a:r>
                      <a:endParaRPr lang="en-US" sz="1100" dirty="0">
                        <a:latin typeface="Tw Cen MT" panose="020B0602020104020603" pitchFamily="34" charset="77"/>
                      </a:endParaRPr>
                    </a:p>
                  </a:txBody>
                  <a:tcPr/>
                </a:tc>
                <a:tc>
                  <a:txBody>
                    <a:bodyPr/>
                    <a:lstStyle/>
                    <a:p>
                      <a:pPr algn="ctr"/>
                      <a:endParaRPr lang="en-US" sz="110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extLst>
                  <a:ext uri="{0D108BD9-81ED-4DB2-BD59-A6C34878D82A}">
                    <a16:rowId xmlns:a16="http://schemas.microsoft.com/office/drawing/2014/main" val="1936586173"/>
                  </a:ext>
                </a:extLst>
              </a:tr>
              <a:tr h="240902">
                <a:tc>
                  <a:txBody>
                    <a:bodyPr/>
                    <a:lstStyle/>
                    <a:p>
                      <a:pPr algn="ctr"/>
                      <a:r>
                        <a:rPr lang="en-US" sz="1100" dirty="0"/>
                        <a:t>2:00</a:t>
                      </a:r>
                      <a:endParaRPr lang="en-US" sz="1100" dirty="0">
                        <a:latin typeface="Tw Cen MT" panose="020B0602020104020603" pitchFamily="34" charset="77"/>
                      </a:endParaRPr>
                    </a:p>
                  </a:txBody>
                  <a:tcPr/>
                </a:tc>
                <a:tc>
                  <a:txBody>
                    <a:bodyPr/>
                    <a:lstStyle/>
                    <a:p>
                      <a:pPr algn="ctr"/>
                      <a:endParaRPr lang="en-US" sz="110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extLst>
                  <a:ext uri="{0D108BD9-81ED-4DB2-BD59-A6C34878D82A}">
                    <a16:rowId xmlns:a16="http://schemas.microsoft.com/office/drawing/2014/main" val="3093001650"/>
                  </a:ext>
                </a:extLst>
              </a:tr>
              <a:tr h="240902">
                <a:tc>
                  <a:txBody>
                    <a:bodyPr/>
                    <a:lstStyle/>
                    <a:p>
                      <a:pPr algn="ctr"/>
                      <a:r>
                        <a:rPr lang="en-US" sz="1100" dirty="0"/>
                        <a:t>2:30</a:t>
                      </a:r>
                      <a:endParaRPr lang="en-US" sz="1100" dirty="0">
                        <a:latin typeface="Tw Cen MT" panose="020B0602020104020603" pitchFamily="34" charset="77"/>
                      </a:endParaRPr>
                    </a:p>
                  </a:txBody>
                  <a:tcPr/>
                </a:tc>
                <a:tc>
                  <a:txBody>
                    <a:bodyPr/>
                    <a:lstStyle/>
                    <a:p>
                      <a:pPr algn="ctr"/>
                      <a:endParaRPr lang="en-US" sz="110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extLst>
                  <a:ext uri="{0D108BD9-81ED-4DB2-BD59-A6C34878D82A}">
                    <a16:rowId xmlns:a16="http://schemas.microsoft.com/office/drawing/2014/main" val="2643531764"/>
                  </a:ext>
                </a:extLst>
              </a:tr>
              <a:tr h="240902">
                <a:tc>
                  <a:txBody>
                    <a:bodyPr/>
                    <a:lstStyle/>
                    <a:p>
                      <a:pPr algn="ctr"/>
                      <a:r>
                        <a:rPr lang="en-US" sz="1100" dirty="0"/>
                        <a:t>3:00</a:t>
                      </a:r>
                      <a:endParaRPr lang="en-US" sz="1100" dirty="0">
                        <a:latin typeface="Tw Cen MT" panose="020B0602020104020603" pitchFamily="34" charset="77"/>
                      </a:endParaRPr>
                    </a:p>
                  </a:txBody>
                  <a:tcPr/>
                </a:tc>
                <a:tc>
                  <a:txBody>
                    <a:bodyPr/>
                    <a:lstStyle/>
                    <a:p>
                      <a:pPr algn="ctr"/>
                      <a:endParaRPr lang="en-US" sz="110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extLst>
                  <a:ext uri="{0D108BD9-81ED-4DB2-BD59-A6C34878D82A}">
                    <a16:rowId xmlns:a16="http://schemas.microsoft.com/office/drawing/2014/main" val="2166258848"/>
                  </a:ext>
                </a:extLst>
              </a:tr>
              <a:tr h="240902">
                <a:tc>
                  <a:txBody>
                    <a:bodyPr/>
                    <a:lstStyle/>
                    <a:p>
                      <a:pPr algn="ctr"/>
                      <a:r>
                        <a:rPr lang="en-US" sz="1100" dirty="0"/>
                        <a:t>3:30</a:t>
                      </a:r>
                      <a:endParaRPr lang="en-US" sz="1100" dirty="0">
                        <a:latin typeface="Tw Cen MT" panose="020B0602020104020603" pitchFamily="34" charset="77"/>
                      </a:endParaRPr>
                    </a:p>
                  </a:txBody>
                  <a:tcPr/>
                </a:tc>
                <a:tc>
                  <a:txBody>
                    <a:bodyPr/>
                    <a:lstStyle/>
                    <a:p>
                      <a:pPr algn="ctr"/>
                      <a:endParaRPr lang="en-US" sz="110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extLst>
                  <a:ext uri="{0D108BD9-81ED-4DB2-BD59-A6C34878D82A}">
                    <a16:rowId xmlns:a16="http://schemas.microsoft.com/office/drawing/2014/main" val="2514738721"/>
                  </a:ext>
                </a:extLst>
              </a:tr>
              <a:tr h="240902">
                <a:tc>
                  <a:txBody>
                    <a:bodyPr/>
                    <a:lstStyle/>
                    <a:p>
                      <a:pPr algn="ctr"/>
                      <a:r>
                        <a:rPr lang="en-US" sz="1100" dirty="0"/>
                        <a:t>4:00</a:t>
                      </a:r>
                      <a:endParaRPr lang="en-US" sz="1100" dirty="0">
                        <a:latin typeface="Tw Cen MT" panose="020B0602020104020603" pitchFamily="34" charset="77"/>
                      </a:endParaRPr>
                    </a:p>
                  </a:txBody>
                  <a:tcPr/>
                </a:tc>
                <a:tc>
                  <a:txBody>
                    <a:bodyPr/>
                    <a:lstStyle/>
                    <a:p>
                      <a:pPr algn="ctr"/>
                      <a:endParaRPr lang="en-US" sz="110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extLst>
                  <a:ext uri="{0D108BD9-81ED-4DB2-BD59-A6C34878D82A}">
                    <a16:rowId xmlns:a16="http://schemas.microsoft.com/office/drawing/2014/main" val="971620708"/>
                  </a:ext>
                </a:extLst>
              </a:tr>
              <a:tr h="240902">
                <a:tc>
                  <a:txBody>
                    <a:bodyPr/>
                    <a:lstStyle/>
                    <a:p>
                      <a:pPr algn="ctr"/>
                      <a:r>
                        <a:rPr lang="en-US" sz="1100" dirty="0"/>
                        <a:t>4:30</a:t>
                      </a:r>
                      <a:endParaRPr lang="en-US" sz="1100" dirty="0">
                        <a:latin typeface="Tw Cen MT" panose="020B0602020104020603" pitchFamily="34" charset="77"/>
                      </a:endParaRPr>
                    </a:p>
                  </a:txBody>
                  <a:tcPr/>
                </a:tc>
                <a:tc>
                  <a:txBody>
                    <a:bodyPr/>
                    <a:lstStyle/>
                    <a:p>
                      <a:pPr algn="ctr"/>
                      <a:endParaRPr lang="en-US" sz="110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extLst>
                  <a:ext uri="{0D108BD9-81ED-4DB2-BD59-A6C34878D82A}">
                    <a16:rowId xmlns:a16="http://schemas.microsoft.com/office/drawing/2014/main" val="1657619264"/>
                  </a:ext>
                </a:extLst>
              </a:tr>
              <a:tr h="367028">
                <a:tc>
                  <a:txBody>
                    <a:bodyPr/>
                    <a:lstStyle/>
                    <a:p>
                      <a:pPr algn="ctr"/>
                      <a:r>
                        <a:rPr lang="en-US" sz="1100" dirty="0"/>
                        <a:t>5:00</a:t>
                      </a:r>
                      <a:endParaRPr lang="en-US" sz="1100" dirty="0">
                        <a:latin typeface="Tw Cen MT" panose="020B0602020104020603" pitchFamily="34" charset="77"/>
                      </a:endParaRPr>
                    </a:p>
                  </a:txBody>
                  <a:tcPr/>
                </a:tc>
                <a:tc>
                  <a:txBody>
                    <a:bodyPr/>
                    <a:lstStyle/>
                    <a:p>
                      <a:pPr algn="ctr"/>
                      <a:endParaRPr lang="en-US" sz="110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tc>
                  <a:txBody>
                    <a:bodyPr/>
                    <a:lstStyle/>
                    <a:p>
                      <a:pPr algn="ctr"/>
                      <a:endParaRPr lang="en-US" sz="1100" dirty="0">
                        <a:latin typeface="Tw Cen MT" panose="020B0602020104020603" pitchFamily="34" charset="77"/>
                      </a:endParaRPr>
                    </a:p>
                  </a:txBody>
                  <a:tcPr/>
                </a:tc>
                <a:extLst>
                  <a:ext uri="{0D108BD9-81ED-4DB2-BD59-A6C34878D82A}">
                    <a16:rowId xmlns:a16="http://schemas.microsoft.com/office/drawing/2014/main" val="371855491"/>
                  </a:ext>
                </a:extLst>
              </a:tr>
            </a:tbl>
          </a:graphicData>
        </a:graphic>
      </p:graphicFrame>
      <p:sp>
        <p:nvSpPr>
          <p:cNvPr id="3" name="TextBox 2">
            <a:extLst>
              <a:ext uri="{FF2B5EF4-FFF2-40B4-BE49-F238E27FC236}">
                <a16:creationId xmlns:a16="http://schemas.microsoft.com/office/drawing/2014/main" id="{962BFDFD-4643-34B1-5122-94D198255A84}"/>
              </a:ext>
            </a:extLst>
          </p:cNvPr>
          <p:cNvSpPr txBox="1"/>
          <p:nvPr/>
        </p:nvSpPr>
        <p:spPr>
          <a:xfrm>
            <a:off x="440055" y="305934"/>
            <a:ext cx="8263890" cy="954107"/>
          </a:xfrm>
          <a:prstGeom prst="rect">
            <a:avLst/>
          </a:prstGeom>
          <a:noFill/>
        </p:spPr>
        <p:txBody>
          <a:bodyPr wrap="square" rtlCol="0">
            <a:spAutoFit/>
          </a:bodyPr>
          <a:lstStyle/>
          <a:p>
            <a:pPr algn="ctr"/>
            <a:r>
              <a:rPr lang="en-US" sz="2800" dirty="0">
                <a:latin typeface="Tw Cen MT" panose="020B0602020104020603" pitchFamily="34" charset="77"/>
              </a:rPr>
              <a:t>Time Management Tool 3:  Individual Calendar Planning</a:t>
            </a:r>
          </a:p>
          <a:p>
            <a:pPr algn="ctr"/>
            <a:r>
              <a:rPr lang="en-US" sz="2800" dirty="0">
                <a:latin typeface="Tw Cen MT" panose="020B0602020104020603" pitchFamily="34" charset="77"/>
              </a:rPr>
              <a:t>(Exercise Sheet)</a:t>
            </a:r>
          </a:p>
        </p:txBody>
      </p:sp>
      <p:sp>
        <p:nvSpPr>
          <p:cNvPr id="2" name="Footer Placeholder 1">
            <a:extLst>
              <a:ext uri="{FF2B5EF4-FFF2-40B4-BE49-F238E27FC236}">
                <a16:creationId xmlns:a16="http://schemas.microsoft.com/office/drawing/2014/main" id="{D87A1FEB-58CE-0599-9D2A-C49E6C658A0A}"/>
              </a:ext>
            </a:extLst>
          </p:cNvPr>
          <p:cNvSpPr>
            <a:spLocks noGrp="1"/>
          </p:cNvSpPr>
          <p:nvPr>
            <p:ph type="ftr" sz="quarter" idx="11"/>
          </p:nvPr>
        </p:nvSpPr>
        <p:spPr/>
        <p:txBody>
          <a:bodyPr/>
          <a:lstStyle/>
          <a:p>
            <a:r>
              <a:rPr lang="en-US"/>
              <a:t>www.businessmaker-academy.com</a:t>
            </a:r>
          </a:p>
        </p:txBody>
      </p:sp>
    </p:spTree>
    <p:extLst>
      <p:ext uri="{BB962C8B-B14F-4D97-AF65-F5344CB8AC3E}">
        <p14:creationId xmlns:p14="http://schemas.microsoft.com/office/powerpoint/2010/main" val="398033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53DF1E6-394B-C954-2389-7C418899F156}"/>
              </a:ext>
            </a:extLst>
          </p:cNvPr>
          <p:cNvCxnSpPr/>
          <p:nvPr/>
        </p:nvCxnSpPr>
        <p:spPr>
          <a:xfrm>
            <a:off x="4419295" y="1749246"/>
            <a:ext cx="0" cy="351221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DB90A0A-3A7C-8705-C6B3-AA2E72744A91}"/>
              </a:ext>
            </a:extLst>
          </p:cNvPr>
          <p:cNvSpPr txBox="1"/>
          <p:nvPr/>
        </p:nvSpPr>
        <p:spPr>
          <a:xfrm>
            <a:off x="3579422" y="1305793"/>
            <a:ext cx="1679747" cy="369332"/>
          </a:xfrm>
          <a:prstGeom prst="rect">
            <a:avLst/>
          </a:prstGeom>
          <a:noFill/>
          <a:ln>
            <a:solidFill>
              <a:schemeClr val="tx1"/>
            </a:solidFill>
          </a:ln>
        </p:spPr>
        <p:txBody>
          <a:bodyPr wrap="square" rtlCol="0">
            <a:spAutoFit/>
          </a:bodyPr>
          <a:lstStyle/>
          <a:p>
            <a:pPr algn="ctr"/>
            <a:r>
              <a:rPr lang="en-US" dirty="0">
                <a:latin typeface="Tw Cen MT" panose="020B0602020104020603" pitchFamily="34" charset="77"/>
              </a:rPr>
              <a:t>Same Time</a:t>
            </a:r>
          </a:p>
        </p:txBody>
      </p:sp>
      <p:sp>
        <p:nvSpPr>
          <p:cNvPr id="7" name="TextBox 6">
            <a:extLst>
              <a:ext uri="{FF2B5EF4-FFF2-40B4-BE49-F238E27FC236}">
                <a16:creationId xmlns:a16="http://schemas.microsoft.com/office/drawing/2014/main" id="{1F471957-C0E7-5A99-D314-29FED4113053}"/>
              </a:ext>
            </a:extLst>
          </p:cNvPr>
          <p:cNvSpPr txBox="1"/>
          <p:nvPr/>
        </p:nvSpPr>
        <p:spPr>
          <a:xfrm>
            <a:off x="3600546" y="5367541"/>
            <a:ext cx="1679747" cy="369332"/>
          </a:xfrm>
          <a:prstGeom prst="rect">
            <a:avLst/>
          </a:prstGeom>
          <a:noFill/>
          <a:ln>
            <a:solidFill>
              <a:schemeClr val="tx1"/>
            </a:solidFill>
          </a:ln>
        </p:spPr>
        <p:txBody>
          <a:bodyPr wrap="square" rtlCol="0">
            <a:spAutoFit/>
          </a:bodyPr>
          <a:lstStyle/>
          <a:p>
            <a:pPr algn="ctr"/>
            <a:r>
              <a:rPr lang="en-US" dirty="0">
                <a:latin typeface="Tw Cen MT" panose="020B0602020104020603" pitchFamily="34" charset="77"/>
              </a:rPr>
              <a:t>Different Time</a:t>
            </a:r>
          </a:p>
        </p:txBody>
      </p:sp>
      <p:cxnSp>
        <p:nvCxnSpPr>
          <p:cNvPr id="8" name="Straight Connector 7">
            <a:extLst>
              <a:ext uri="{FF2B5EF4-FFF2-40B4-BE49-F238E27FC236}">
                <a16:creationId xmlns:a16="http://schemas.microsoft.com/office/drawing/2014/main" id="{8B902805-96D6-D4B3-85E2-D42FB68DFDBE}"/>
              </a:ext>
            </a:extLst>
          </p:cNvPr>
          <p:cNvCxnSpPr>
            <a:cxnSpLocks/>
          </p:cNvCxnSpPr>
          <p:nvPr/>
        </p:nvCxnSpPr>
        <p:spPr>
          <a:xfrm flipH="1">
            <a:off x="2205073" y="3276295"/>
            <a:ext cx="473385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9C36B98-94E7-9F81-D51C-0DCDD3E8E6E7}"/>
              </a:ext>
            </a:extLst>
          </p:cNvPr>
          <p:cNvSpPr txBox="1"/>
          <p:nvPr/>
        </p:nvSpPr>
        <p:spPr>
          <a:xfrm>
            <a:off x="296269" y="3129806"/>
            <a:ext cx="1679747" cy="369332"/>
          </a:xfrm>
          <a:prstGeom prst="rect">
            <a:avLst/>
          </a:prstGeom>
          <a:noFill/>
          <a:ln>
            <a:solidFill>
              <a:schemeClr val="tx1"/>
            </a:solidFill>
          </a:ln>
        </p:spPr>
        <p:txBody>
          <a:bodyPr wrap="square" rtlCol="0">
            <a:spAutoFit/>
          </a:bodyPr>
          <a:lstStyle/>
          <a:p>
            <a:pPr algn="ctr"/>
            <a:r>
              <a:rPr lang="en-US" dirty="0">
                <a:latin typeface="Tw Cen MT" panose="020B0602020104020603" pitchFamily="34" charset="77"/>
              </a:rPr>
              <a:t>Same Location</a:t>
            </a:r>
          </a:p>
        </p:txBody>
      </p:sp>
      <p:sp>
        <p:nvSpPr>
          <p:cNvPr id="11" name="TextBox 10">
            <a:extLst>
              <a:ext uri="{FF2B5EF4-FFF2-40B4-BE49-F238E27FC236}">
                <a16:creationId xmlns:a16="http://schemas.microsoft.com/office/drawing/2014/main" id="{DE9DF568-8235-57C7-AD80-7B418385FBBD}"/>
              </a:ext>
            </a:extLst>
          </p:cNvPr>
          <p:cNvSpPr txBox="1"/>
          <p:nvPr/>
        </p:nvSpPr>
        <p:spPr>
          <a:xfrm>
            <a:off x="7144948" y="3059668"/>
            <a:ext cx="1855494" cy="369332"/>
          </a:xfrm>
          <a:prstGeom prst="rect">
            <a:avLst/>
          </a:prstGeom>
          <a:noFill/>
          <a:ln>
            <a:solidFill>
              <a:schemeClr val="tx1"/>
            </a:solidFill>
          </a:ln>
        </p:spPr>
        <p:txBody>
          <a:bodyPr wrap="square" rtlCol="0">
            <a:spAutoFit/>
          </a:bodyPr>
          <a:lstStyle/>
          <a:p>
            <a:pPr algn="ctr"/>
            <a:r>
              <a:rPr lang="en-US" dirty="0">
                <a:latin typeface="Tw Cen MT" panose="020B0602020104020603" pitchFamily="34" charset="77"/>
              </a:rPr>
              <a:t>Different Location</a:t>
            </a:r>
          </a:p>
        </p:txBody>
      </p:sp>
      <p:sp>
        <p:nvSpPr>
          <p:cNvPr id="12" name="TextBox 11">
            <a:extLst>
              <a:ext uri="{FF2B5EF4-FFF2-40B4-BE49-F238E27FC236}">
                <a16:creationId xmlns:a16="http://schemas.microsoft.com/office/drawing/2014/main" id="{AEB1A9DE-A2BF-D4C6-C18C-59EC1557ED9F}"/>
              </a:ext>
            </a:extLst>
          </p:cNvPr>
          <p:cNvSpPr txBox="1"/>
          <p:nvPr/>
        </p:nvSpPr>
        <p:spPr>
          <a:xfrm>
            <a:off x="361095" y="1185050"/>
            <a:ext cx="3056239" cy="1754326"/>
          </a:xfrm>
          <a:prstGeom prst="rect">
            <a:avLst/>
          </a:prstGeom>
          <a:noFill/>
          <a:ln>
            <a:solidFill>
              <a:schemeClr val="tx1"/>
            </a:solidFill>
          </a:ln>
        </p:spPr>
        <p:txBody>
          <a:bodyPr wrap="square" rtlCol="0">
            <a:spAutoFit/>
          </a:bodyPr>
          <a:lstStyle/>
          <a:p>
            <a:pPr algn="ctr"/>
            <a:r>
              <a:rPr lang="en-US" dirty="0">
                <a:latin typeface="Tw Cen MT" panose="020B0602020104020603" pitchFamily="34" charset="77"/>
              </a:rPr>
              <a:t>What to Accomplish</a:t>
            </a:r>
          </a:p>
          <a:p>
            <a:r>
              <a:rPr lang="en-US" dirty="0">
                <a:latin typeface="Tw Cen MT" panose="020B0602020104020603" pitchFamily="34" charset="77"/>
              </a:rPr>
              <a:t>• Spark maximum brainstorming/interaction </a:t>
            </a:r>
          </a:p>
          <a:p>
            <a:r>
              <a:rPr lang="en-US" dirty="0">
                <a:latin typeface="Tw Cen MT" panose="020B0602020104020603" pitchFamily="34" charset="77"/>
              </a:rPr>
              <a:t>• Make critical decisions</a:t>
            </a:r>
          </a:p>
          <a:p>
            <a:r>
              <a:rPr lang="en-US" dirty="0">
                <a:latin typeface="Tw Cen MT" panose="020B0602020104020603" pitchFamily="34" charset="77"/>
              </a:rPr>
              <a:t>• Build maximum culture and community</a:t>
            </a:r>
          </a:p>
        </p:txBody>
      </p:sp>
      <p:sp>
        <p:nvSpPr>
          <p:cNvPr id="13" name="TextBox 12">
            <a:extLst>
              <a:ext uri="{FF2B5EF4-FFF2-40B4-BE49-F238E27FC236}">
                <a16:creationId xmlns:a16="http://schemas.microsoft.com/office/drawing/2014/main" id="{3B407FFB-4106-3A08-B08E-32D730FFC1C4}"/>
              </a:ext>
            </a:extLst>
          </p:cNvPr>
          <p:cNvSpPr txBox="1"/>
          <p:nvPr/>
        </p:nvSpPr>
        <p:spPr>
          <a:xfrm>
            <a:off x="5445366" y="1185050"/>
            <a:ext cx="3121063" cy="1754326"/>
          </a:xfrm>
          <a:prstGeom prst="rect">
            <a:avLst/>
          </a:prstGeom>
          <a:noFill/>
          <a:ln>
            <a:solidFill>
              <a:schemeClr val="tx1"/>
            </a:solidFill>
          </a:ln>
        </p:spPr>
        <p:txBody>
          <a:bodyPr wrap="square" rtlCol="0">
            <a:spAutoFit/>
          </a:bodyPr>
          <a:lstStyle/>
          <a:p>
            <a:pPr algn="ctr"/>
            <a:r>
              <a:rPr lang="en-US" dirty="0">
                <a:latin typeface="Tw Cen MT" panose="020B0602020104020603" pitchFamily="34" charset="77"/>
              </a:rPr>
              <a:t>What to Accomplish</a:t>
            </a:r>
          </a:p>
          <a:p>
            <a:r>
              <a:rPr lang="en-US" dirty="0">
                <a:latin typeface="Tw Cen MT" panose="020B0602020104020603" pitchFamily="34" charset="77"/>
              </a:rPr>
              <a:t>• Deadline coming; must assemble quickly virtually</a:t>
            </a:r>
          </a:p>
          <a:p>
            <a:r>
              <a:rPr lang="en-US" dirty="0">
                <a:latin typeface="Tw Cen MT" panose="020B0602020104020603" pitchFamily="34" charset="77"/>
              </a:rPr>
              <a:t>• Nature of work requires many real-time connects </a:t>
            </a:r>
          </a:p>
          <a:p>
            <a:r>
              <a:rPr lang="en-US" dirty="0">
                <a:latin typeface="Tw Cen MT" panose="020B0602020104020603" pitchFamily="34" charset="77"/>
              </a:rPr>
              <a:t>• Lots of show-and-tell needed</a:t>
            </a:r>
          </a:p>
        </p:txBody>
      </p:sp>
      <p:sp>
        <p:nvSpPr>
          <p:cNvPr id="14" name="TextBox 13">
            <a:extLst>
              <a:ext uri="{FF2B5EF4-FFF2-40B4-BE49-F238E27FC236}">
                <a16:creationId xmlns:a16="http://schemas.microsoft.com/office/drawing/2014/main" id="{4B88907C-1145-1479-A01B-8360CDF1CBF2}"/>
              </a:ext>
            </a:extLst>
          </p:cNvPr>
          <p:cNvSpPr txBox="1"/>
          <p:nvPr/>
        </p:nvSpPr>
        <p:spPr>
          <a:xfrm>
            <a:off x="400000" y="3794112"/>
            <a:ext cx="3056235" cy="2031325"/>
          </a:xfrm>
          <a:prstGeom prst="rect">
            <a:avLst/>
          </a:prstGeom>
          <a:noFill/>
          <a:ln>
            <a:solidFill>
              <a:schemeClr val="tx1"/>
            </a:solidFill>
          </a:ln>
        </p:spPr>
        <p:txBody>
          <a:bodyPr wrap="square" rtlCol="0">
            <a:spAutoFit/>
          </a:bodyPr>
          <a:lstStyle/>
          <a:p>
            <a:pPr algn="ctr"/>
            <a:r>
              <a:rPr lang="en-US" dirty="0">
                <a:latin typeface="Tw Cen MT" panose="020B0602020104020603" pitchFamily="34" charset="77"/>
              </a:rPr>
              <a:t>What to Accomplish</a:t>
            </a:r>
          </a:p>
          <a:p>
            <a:r>
              <a:rPr lang="en-US" dirty="0">
                <a:latin typeface="Tw Cen MT" panose="020B0602020104020603" pitchFamily="34" charset="77"/>
              </a:rPr>
              <a:t>• Colocation for resource sharing</a:t>
            </a:r>
          </a:p>
          <a:p>
            <a:r>
              <a:rPr lang="en-US" dirty="0">
                <a:latin typeface="Tw Cen MT" panose="020B0602020104020603" pitchFamily="34" charset="77"/>
              </a:rPr>
              <a:t>•Colocation for sense of community</a:t>
            </a:r>
          </a:p>
          <a:p>
            <a:r>
              <a:rPr lang="en-US" dirty="0">
                <a:latin typeface="Tw Cen MT" panose="020B0602020104020603" pitchFamily="34" charset="77"/>
              </a:rPr>
              <a:t>• Work requires colocation, done in shifts</a:t>
            </a:r>
          </a:p>
        </p:txBody>
      </p:sp>
      <p:sp>
        <p:nvSpPr>
          <p:cNvPr id="15" name="TextBox 14">
            <a:extLst>
              <a:ext uri="{FF2B5EF4-FFF2-40B4-BE49-F238E27FC236}">
                <a16:creationId xmlns:a16="http://schemas.microsoft.com/office/drawing/2014/main" id="{7C9D1843-5AF4-784F-780B-A58174D123B4}"/>
              </a:ext>
            </a:extLst>
          </p:cNvPr>
          <p:cNvSpPr txBox="1"/>
          <p:nvPr/>
        </p:nvSpPr>
        <p:spPr>
          <a:xfrm>
            <a:off x="5506994" y="3668459"/>
            <a:ext cx="3056235" cy="2031325"/>
          </a:xfrm>
          <a:prstGeom prst="rect">
            <a:avLst/>
          </a:prstGeom>
          <a:noFill/>
          <a:ln>
            <a:solidFill>
              <a:schemeClr val="tx1"/>
            </a:solidFill>
          </a:ln>
        </p:spPr>
        <p:txBody>
          <a:bodyPr wrap="square" rtlCol="0">
            <a:spAutoFit/>
          </a:bodyPr>
          <a:lstStyle/>
          <a:p>
            <a:pPr algn="ctr"/>
            <a:r>
              <a:rPr lang="en-US" dirty="0">
                <a:latin typeface="Tw Cen MT" panose="020B0602020104020603" pitchFamily="34" charset="77"/>
              </a:rPr>
              <a:t>What to Accomplish</a:t>
            </a:r>
          </a:p>
          <a:p>
            <a:r>
              <a:rPr lang="en-US" dirty="0">
                <a:latin typeface="Tw Cen MT" panose="020B0602020104020603" pitchFamily="34" charset="77"/>
              </a:rPr>
              <a:t>• Global team; hard to assemble</a:t>
            </a:r>
          </a:p>
          <a:p>
            <a:r>
              <a:rPr lang="en-US" dirty="0">
                <a:latin typeface="Tw Cen MT" panose="020B0602020104020603" pitchFamily="34" charset="77"/>
              </a:rPr>
              <a:t>• Complex work requires individual think time</a:t>
            </a:r>
          </a:p>
          <a:p>
            <a:r>
              <a:rPr lang="en-US" dirty="0">
                <a:latin typeface="Tw Cen MT" panose="020B0602020104020603" pitchFamily="34" charset="77"/>
              </a:rPr>
              <a:t>• Nature of work requires lots of iterations</a:t>
            </a:r>
          </a:p>
        </p:txBody>
      </p:sp>
      <p:sp>
        <p:nvSpPr>
          <p:cNvPr id="2" name="TextBox 1">
            <a:extLst>
              <a:ext uri="{FF2B5EF4-FFF2-40B4-BE49-F238E27FC236}">
                <a16:creationId xmlns:a16="http://schemas.microsoft.com/office/drawing/2014/main" id="{3496CD06-3006-2040-227E-16EB0F10A2B7}"/>
              </a:ext>
            </a:extLst>
          </p:cNvPr>
          <p:cNvSpPr txBox="1"/>
          <p:nvPr/>
        </p:nvSpPr>
        <p:spPr>
          <a:xfrm>
            <a:off x="971550" y="400050"/>
            <a:ext cx="6892290" cy="461665"/>
          </a:xfrm>
          <a:prstGeom prst="rect">
            <a:avLst/>
          </a:prstGeom>
          <a:noFill/>
        </p:spPr>
        <p:txBody>
          <a:bodyPr wrap="square" rtlCol="0">
            <a:spAutoFit/>
          </a:bodyPr>
          <a:lstStyle/>
          <a:p>
            <a:pPr algn="ctr"/>
            <a:r>
              <a:rPr lang="en-US" sz="2400" dirty="0">
                <a:latin typeface="Tw Cen MT" panose="020B0602020104020603" pitchFamily="34" charset="77"/>
              </a:rPr>
              <a:t>When – Where – What Collaboration Tool (Example)</a:t>
            </a:r>
          </a:p>
        </p:txBody>
      </p:sp>
      <p:sp>
        <p:nvSpPr>
          <p:cNvPr id="3" name="Footer Placeholder 2">
            <a:extLst>
              <a:ext uri="{FF2B5EF4-FFF2-40B4-BE49-F238E27FC236}">
                <a16:creationId xmlns:a16="http://schemas.microsoft.com/office/drawing/2014/main" id="{1D975DC0-4F63-0463-E5FD-D3CB18510B71}"/>
              </a:ext>
            </a:extLst>
          </p:cNvPr>
          <p:cNvSpPr>
            <a:spLocks noGrp="1"/>
          </p:cNvSpPr>
          <p:nvPr>
            <p:ph type="ftr" sz="quarter" idx="11"/>
          </p:nvPr>
        </p:nvSpPr>
        <p:spPr/>
        <p:txBody>
          <a:bodyPr/>
          <a:lstStyle/>
          <a:p>
            <a:r>
              <a:rPr lang="en-US"/>
              <a:t>www.businessmaker-academy.com</a:t>
            </a:r>
          </a:p>
        </p:txBody>
      </p:sp>
    </p:spTree>
    <p:extLst>
      <p:ext uri="{BB962C8B-B14F-4D97-AF65-F5344CB8AC3E}">
        <p14:creationId xmlns:p14="http://schemas.microsoft.com/office/powerpoint/2010/main" val="120583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linds(horizontal)">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12"/>
                                        </p:tgtEl>
                                        <p:attrNameLst>
                                          <p:attrName>style.visibility</p:attrName>
                                        </p:attrNameLst>
                                      </p:cBhvr>
                                      <p:to>
                                        <p:strVal val="hidden"/>
                                      </p:to>
                                    </p:set>
                                  </p:childTnLst>
                                </p:cTn>
                              </p:par>
                              <p:par>
                                <p:cTn id="38" presetID="3" presetClass="entr" presetSubtype="1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linds(horizontal)">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linds(horizontal)">
                                      <p:cBhvr>
                                        <p:cTn id="45" dur="500"/>
                                        <p:tgtEl>
                                          <p:spTgt spid="13"/>
                                        </p:tgtEl>
                                      </p:cBhvr>
                                    </p:animEffect>
                                  </p:childTnLst>
                                </p:cTn>
                              </p:par>
                              <p:par>
                                <p:cTn id="46" presetID="1" presetClass="exit" presetSubtype="0" fill="hold" grpId="1" nodeType="withEffect">
                                  <p:stCondLst>
                                    <p:cond delay="0"/>
                                  </p:stCondLst>
                                  <p:childTnLst>
                                    <p:set>
                                      <p:cBhvr>
                                        <p:cTn id="47" dur="1" fill="hold">
                                          <p:stCondLst>
                                            <p:cond delay="0"/>
                                          </p:stCondLst>
                                        </p:cTn>
                                        <p:tgtEl>
                                          <p:spTgt spid="1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linds(horizontal)">
                                      <p:cBhvr>
                                        <p:cTn id="52" dur="500"/>
                                        <p:tgtEl>
                                          <p:spTgt spid="15"/>
                                        </p:tgtEl>
                                      </p:cBhvr>
                                    </p:animEffect>
                                  </p:childTnLst>
                                </p:cTn>
                              </p:par>
                              <p:par>
                                <p:cTn id="53" presetID="1" presetClass="exit" presetSubtype="0" fill="hold" grpId="1" nodeType="withEffect">
                                  <p:stCondLst>
                                    <p:cond delay="0"/>
                                  </p:stCondLst>
                                  <p:childTnLst>
                                    <p:set>
                                      <p:cBhvr>
                                        <p:cTn id="54" dur="1" fill="hold">
                                          <p:stCondLst>
                                            <p:cond delay="0"/>
                                          </p:stCondLst>
                                        </p:cTn>
                                        <p:tgtEl>
                                          <p:spTgt spid="1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2" nodeType="click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par>
                                <p:cTn id="59" presetID="1" presetClass="entr" presetSubtype="0" fill="hold" grpId="2" nodeType="with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par>
                                <p:cTn id="61" presetID="1" presetClass="entr" presetSubtype="0" fill="hold" grpId="2" nodeType="with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2" grpId="0" animBg="1"/>
      <p:bldP spid="12" grpId="1" animBg="1"/>
      <p:bldP spid="12" grpId="2" animBg="1"/>
      <p:bldP spid="13" grpId="0" animBg="1"/>
      <p:bldP spid="13" grpId="1" animBg="1"/>
      <p:bldP spid="13" grpId="2" animBg="1"/>
      <p:bldP spid="14" grpId="0" animBg="1"/>
      <p:bldP spid="14" grpId="1" animBg="1"/>
      <p:bldP spid="14" grpId="2"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53DF1E6-394B-C954-2389-7C418899F156}"/>
              </a:ext>
            </a:extLst>
          </p:cNvPr>
          <p:cNvCxnSpPr/>
          <p:nvPr/>
        </p:nvCxnSpPr>
        <p:spPr>
          <a:xfrm>
            <a:off x="4419295" y="1749246"/>
            <a:ext cx="0" cy="351221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DB90A0A-3A7C-8705-C6B3-AA2E72744A91}"/>
              </a:ext>
            </a:extLst>
          </p:cNvPr>
          <p:cNvSpPr txBox="1"/>
          <p:nvPr/>
        </p:nvSpPr>
        <p:spPr>
          <a:xfrm>
            <a:off x="3579422" y="1305793"/>
            <a:ext cx="1679747" cy="369332"/>
          </a:xfrm>
          <a:prstGeom prst="rect">
            <a:avLst/>
          </a:prstGeom>
          <a:noFill/>
          <a:ln>
            <a:solidFill>
              <a:schemeClr val="tx1"/>
            </a:solidFill>
          </a:ln>
        </p:spPr>
        <p:txBody>
          <a:bodyPr wrap="square" rtlCol="0">
            <a:spAutoFit/>
          </a:bodyPr>
          <a:lstStyle/>
          <a:p>
            <a:pPr algn="ctr"/>
            <a:r>
              <a:rPr lang="en-US" dirty="0">
                <a:latin typeface="Tw Cen MT" panose="020B0602020104020603" pitchFamily="34" charset="77"/>
              </a:rPr>
              <a:t>Same Time</a:t>
            </a:r>
          </a:p>
        </p:txBody>
      </p:sp>
      <p:sp>
        <p:nvSpPr>
          <p:cNvPr id="7" name="TextBox 6">
            <a:extLst>
              <a:ext uri="{FF2B5EF4-FFF2-40B4-BE49-F238E27FC236}">
                <a16:creationId xmlns:a16="http://schemas.microsoft.com/office/drawing/2014/main" id="{1F471957-C0E7-5A99-D314-29FED4113053}"/>
              </a:ext>
            </a:extLst>
          </p:cNvPr>
          <p:cNvSpPr txBox="1"/>
          <p:nvPr/>
        </p:nvSpPr>
        <p:spPr>
          <a:xfrm>
            <a:off x="3600546" y="5367541"/>
            <a:ext cx="1679747" cy="369332"/>
          </a:xfrm>
          <a:prstGeom prst="rect">
            <a:avLst/>
          </a:prstGeom>
          <a:noFill/>
          <a:ln>
            <a:solidFill>
              <a:schemeClr val="tx1"/>
            </a:solidFill>
          </a:ln>
        </p:spPr>
        <p:txBody>
          <a:bodyPr wrap="square" rtlCol="0">
            <a:spAutoFit/>
          </a:bodyPr>
          <a:lstStyle/>
          <a:p>
            <a:pPr algn="ctr"/>
            <a:r>
              <a:rPr lang="en-US" dirty="0">
                <a:latin typeface="Tw Cen MT" panose="020B0602020104020603" pitchFamily="34" charset="77"/>
              </a:rPr>
              <a:t>Different Time</a:t>
            </a:r>
          </a:p>
        </p:txBody>
      </p:sp>
      <p:cxnSp>
        <p:nvCxnSpPr>
          <p:cNvPr id="8" name="Straight Connector 7">
            <a:extLst>
              <a:ext uri="{FF2B5EF4-FFF2-40B4-BE49-F238E27FC236}">
                <a16:creationId xmlns:a16="http://schemas.microsoft.com/office/drawing/2014/main" id="{8B902805-96D6-D4B3-85E2-D42FB68DFDBE}"/>
              </a:ext>
            </a:extLst>
          </p:cNvPr>
          <p:cNvCxnSpPr>
            <a:cxnSpLocks/>
          </p:cNvCxnSpPr>
          <p:nvPr/>
        </p:nvCxnSpPr>
        <p:spPr>
          <a:xfrm flipH="1">
            <a:off x="2205073" y="3276295"/>
            <a:ext cx="473385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9C36B98-94E7-9F81-D51C-0DCDD3E8E6E7}"/>
              </a:ext>
            </a:extLst>
          </p:cNvPr>
          <p:cNvSpPr txBox="1"/>
          <p:nvPr/>
        </p:nvSpPr>
        <p:spPr>
          <a:xfrm>
            <a:off x="296269" y="3129806"/>
            <a:ext cx="1679747" cy="369332"/>
          </a:xfrm>
          <a:prstGeom prst="rect">
            <a:avLst/>
          </a:prstGeom>
          <a:noFill/>
          <a:ln>
            <a:solidFill>
              <a:schemeClr val="tx1"/>
            </a:solidFill>
          </a:ln>
        </p:spPr>
        <p:txBody>
          <a:bodyPr wrap="square" rtlCol="0">
            <a:spAutoFit/>
          </a:bodyPr>
          <a:lstStyle/>
          <a:p>
            <a:pPr algn="ctr"/>
            <a:r>
              <a:rPr lang="en-US" dirty="0">
                <a:latin typeface="Tw Cen MT" panose="020B0602020104020603" pitchFamily="34" charset="77"/>
              </a:rPr>
              <a:t>Same Location</a:t>
            </a:r>
          </a:p>
        </p:txBody>
      </p:sp>
      <p:sp>
        <p:nvSpPr>
          <p:cNvPr id="11" name="TextBox 10">
            <a:extLst>
              <a:ext uri="{FF2B5EF4-FFF2-40B4-BE49-F238E27FC236}">
                <a16:creationId xmlns:a16="http://schemas.microsoft.com/office/drawing/2014/main" id="{DE9DF568-8235-57C7-AD80-7B418385FBBD}"/>
              </a:ext>
            </a:extLst>
          </p:cNvPr>
          <p:cNvSpPr txBox="1"/>
          <p:nvPr/>
        </p:nvSpPr>
        <p:spPr>
          <a:xfrm>
            <a:off x="7144948" y="3059668"/>
            <a:ext cx="1855494" cy="369332"/>
          </a:xfrm>
          <a:prstGeom prst="rect">
            <a:avLst/>
          </a:prstGeom>
          <a:noFill/>
          <a:ln>
            <a:solidFill>
              <a:schemeClr val="tx1"/>
            </a:solidFill>
          </a:ln>
        </p:spPr>
        <p:txBody>
          <a:bodyPr wrap="square" rtlCol="0">
            <a:spAutoFit/>
          </a:bodyPr>
          <a:lstStyle/>
          <a:p>
            <a:pPr algn="ctr"/>
            <a:r>
              <a:rPr lang="en-US" dirty="0">
                <a:latin typeface="Tw Cen MT" panose="020B0602020104020603" pitchFamily="34" charset="77"/>
              </a:rPr>
              <a:t>Different Location</a:t>
            </a:r>
          </a:p>
        </p:txBody>
      </p:sp>
      <p:sp>
        <p:nvSpPr>
          <p:cNvPr id="12" name="TextBox 11">
            <a:extLst>
              <a:ext uri="{FF2B5EF4-FFF2-40B4-BE49-F238E27FC236}">
                <a16:creationId xmlns:a16="http://schemas.microsoft.com/office/drawing/2014/main" id="{AEB1A9DE-A2BF-D4C6-C18C-59EC1557ED9F}"/>
              </a:ext>
            </a:extLst>
          </p:cNvPr>
          <p:cNvSpPr txBox="1"/>
          <p:nvPr/>
        </p:nvSpPr>
        <p:spPr>
          <a:xfrm>
            <a:off x="361095" y="1185050"/>
            <a:ext cx="3056239" cy="1754326"/>
          </a:xfrm>
          <a:prstGeom prst="rect">
            <a:avLst/>
          </a:prstGeom>
          <a:noFill/>
          <a:ln>
            <a:solidFill>
              <a:schemeClr val="tx1"/>
            </a:solidFill>
          </a:ln>
        </p:spPr>
        <p:txBody>
          <a:bodyPr wrap="square" rtlCol="0">
            <a:spAutoFit/>
          </a:bodyPr>
          <a:lstStyle/>
          <a:p>
            <a:pPr algn="ctr"/>
            <a:r>
              <a:rPr lang="en-US" dirty="0">
                <a:latin typeface="Tw Cen MT" panose="020B0602020104020603" pitchFamily="34" charset="77"/>
              </a:rPr>
              <a:t>What to Accomplish</a:t>
            </a:r>
          </a:p>
          <a:p>
            <a:endParaRPr lang="en-US" dirty="0">
              <a:latin typeface="Tw Cen MT" panose="020B0602020104020603" pitchFamily="34" charset="77"/>
            </a:endParaRPr>
          </a:p>
          <a:p>
            <a:endParaRPr lang="en-US" dirty="0">
              <a:latin typeface="Tw Cen MT" panose="020B0602020104020603" pitchFamily="34" charset="77"/>
            </a:endParaRPr>
          </a:p>
          <a:p>
            <a:endParaRPr lang="en-US" dirty="0">
              <a:latin typeface="Tw Cen MT" panose="020B0602020104020603" pitchFamily="34" charset="77"/>
            </a:endParaRPr>
          </a:p>
          <a:p>
            <a:endParaRPr lang="en-US" dirty="0">
              <a:latin typeface="Tw Cen MT" panose="020B0602020104020603" pitchFamily="34" charset="77"/>
            </a:endParaRPr>
          </a:p>
          <a:p>
            <a:endParaRPr lang="en-US" dirty="0">
              <a:latin typeface="Tw Cen MT" panose="020B0602020104020603" pitchFamily="34" charset="77"/>
            </a:endParaRPr>
          </a:p>
        </p:txBody>
      </p:sp>
      <p:sp>
        <p:nvSpPr>
          <p:cNvPr id="13" name="TextBox 12">
            <a:extLst>
              <a:ext uri="{FF2B5EF4-FFF2-40B4-BE49-F238E27FC236}">
                <a16:creationId xmlns:a16="http://schemas.microsoft.com/office/drawing/2014/main" id="{3B407FFB-4106-3A08-B08E-32D730FFC1C4}"/>
              </a:ext>
            </a:extLst>
          </p:cNvPr>
          <p:cNvSpPr txBox="1"/>
          <p:nvPr/>
        </p:nvSpPr>
        <p:spPr>
          <a:xfrm>
            <a:off x="5445366" y="1185050"/>
            <a:ext cx="3121063" cy="1754326"/>
          </a:xfrm>
          <a:prstGeom prst="rect">
            <a:avLst/>
          </a:prstGeom>
          <a:noFill/>
          <a:ln>
            <a:solidFill>
              <a:schemeClr val="tx1"/>
            </a:solidFill>
          </a:ln>
        </p:spPr>
        <p:txBody>
          <a:bodyPr wrap="square" rtlCol="0">
            <a:spAutoFit/>
          </a:bodyPr>
          <a:lstStyle/>
          <a:p>
            <a:pPr algn="ctr"/>
            <a:r>
              <a:rPr lang="en-US" dirty="0">
                <a:latin typeface="Tw Cen MT" panose="020B0602020104020603" pitchFamily="34" charset="77"/>
              </a:rPr>
              <a:t>What to Accomplish</a:t>
            </a:r>
          </a:p>
          <a:p>
            <a:endParaRPr lang="en-US" dirty="0">
              <a:latin typeface="Tw Cen MT" panose="020B0602020104020603" pitchFamily="34" charset="77"/>
            </a:endParaRPr>
          </a:p>
          <a:p>
            <a:endParaRPr lang="en-US" dirty="0">
              <a:latin typeface="Tw Cen MT" panose="020B0602020104020603" pitchFamily="34" charset="77"/>
            </a:endParaRPr>
          </a:p>
          <a:p>
            <a:endParaRPr lang="en-US" dirty="0">
              <a:latin typeface="Tw Cen MT" panose="020B0602020104020603" pitchFamily="34" charset="77"/>
            </a:endParaRPr>
          </a:p>
          <a:p>
            <a:endParaRPr lang="en-US" dirty="0">
              <a:latin typeface="Tw Cen MT" panose="020B0602020104020603" pitchFamily="34" charset="77"/>
            </a:endParaRPr>
          </a:p>
          <a:p>
            <a:endParaRPr lang="en-US" dirty="0">
              <a:latin typeface="Tw Cen MT" panose="020B0602020104020603" pitchFamily="34" charset="77"/>
            </a:endParaRPr>
          </a:p>
        </p:txBody>
      </p:sp>
      <p:sp>
        <p:nvSpPr>
          <p:cNvPr id="14" name="TextBox 13">
            <a:extLst>
              <a:ext uri="{FF2B5EF4-FFF2-40B4-BE49-F238E27FC236}">
                <a16:creationId xmlns:a16="http://schemas.microsoft.com/office/drawing/2014/main" id="{4B88907C-1145-1479-A01B-8360CDF1CBF2}"/>
              </a:ext>
            </a:extLst>
          </p:cNvPr>
          <p:cNvSpPr txBox="1"/>
          <p:nvPr/>
        </p:nvSpPr>
        <p:spPr>
          <a:xfrm>
            <a:off x="400000" y="3794112"/>
            <a:ext cx="3056235" cy="2031325"/>
          </a:xfrm>
          <a:prstGeom prst="rect">
            <a:avLst/>
          </a:prstGeom>
          <a:noFill/>
          <a:ln>
            <a:solidFill>
              <a:schemeClr val="tx1"/>
            </a:solidFill>
          </a:ln>
        </p:spPr>
        <p:txBody>
          <a:bodyPr wrap="square" rtlCol="0">
            <a:spAutoFit/>
          </a:bodyPr>
          <a:lstStyle/>
          <a:p>
            <a:pPr algn="ctr"/>
            <a:r>
              <a:rPr lang="en-US" dirty="0">
                <a:latin typeface="Tw Cen MT" panose="020B0602020104020603" pitchFamily="34" charset="77"/>
              </a:rPr>
              <a:t>What to Accomplish</a:t>
            </a:r>
          </a:p>
          <a:p>
            <a:endParaRPr lang="en-US" dirty="0">
              <a:latin typeface="Tw Cen MT" panose="020B0602020104020603" pitchFamily="34" charset="77"/>
            </a:endParaRPr>
          </a:p>
          <a:p>
            <a:endParaRPr lang="en-US" dirty="0">
              <a:latin typeface="Tw Cen MT" panose="020B0602020104020603" pitchFamily="34" charset="77"/>
            </a:endParaRPr>
          </a:p>
          <a:p>
            <a:endParaRPr lang="en-US" dirty="0">
              <a:latin typeface="Tw Cen MT" panose="020B0602020104020603" pitchFamily="34" charset="77"/>
            </a:endParaRPr>
          </a:p>
          <a:p>
            <a:endParaRPr lang="en-US" dirty="0">
              <a:latin typeface="Tw Cen MT" panose="020B0602020104020603" pitchFamily="34" charset="77"/>
            </a:endParaRPr>
          </a:p>
          <a:p>
            <a:endParaRPr lang="en-US" dirty="0">
              <a:latin typeface="Tw Cen MT" panose="020B0602020104020603" pitchFamily="34" charset="77"/>
            </a:endParaRPr>
          </a:p>
          <a:p>
            <a:endParaRPr lang="en-US" dirty="0">
              <a:latin typeface="Tw Cen MT" panose="020B0602020104020603" pitchFamily="34" charset="77"/>
            </a:endParaRPr>
          </a:p>
        </p:txBody>
      </p:sp>
      <p:sp>
        <p:nvSpPr>
          <p:cNvPr id="15" name="TextBox 14">
            <a:extLst>
              <a:ext uri="{FF2B5EF4-FFF2-40B4-BE49-F238E27FC236}">
                <a16:creationId xmlns:a16="http://schemas.microsoft.com/office/drawing/2014/main" id="{7C9D1843-5AF4-784F-780B-A58174D123B4}"/>
              </a:ext>
            </a:extLst>
          </p:cNvPr>
          <p:cNvSpPr txBox="1"/>
          <p:nvPr/>
        </p:nvSpPr>
        <p:spPr>
          <a:xfrm>
            <a:off x="5506994" y="3668459"/>
            <a:ext cx="3056235" cy="2031325"/>
          </a:xfrm>
          <a:prstGeom prst="rect">
            <a:avLst/>
          </a:prstGeom>
          <a:noFill/>
          <a:ln>
            <a:solidFill>
              <a:schemeClr val="tx1"/>
            </a:solidFill>
          </a:ln>
        </p:spPr>
        <p:txBody>
          <a:bodyPr wrap="square" rtlCol="0">
            <a:spAutoFit/>
          </a:bodyPr>
          <a:lstStyle/>
          <a:p>
            <a:pPr algn="ctr"/>
            <a:r>
              <a:rPr lang="en-US" dirty="0">
                <a:latin typeface="Tw Cen MT" panose="020B0602020104020603" pitchFamily="34" charset="77"/>
              </a:rPr>
              <a:t>What to Accomplish</a:t>
            </a:r>
          </a:p>
          <a:p>
            <a:endParaRPr lang="en-US" dirty="0">
              <a:latin typeface="Tw Cen MT" panose="020B0602020104020603" pitchFamily="34" charset="77"/>
            </a:endParaRPr>
          </a:p>
          <a:p>
            <a:endParaRPr lang="en-US" dirty="0">
              <a:latin typeface="Tw Cen MT" panose="020B0602020104020603" pitchFamily="34" charset="77"/>
            </a:endParaRPr>
          </a:p>
          <a:p>
            <a:endParaRPr lang="en-US" dirty="0">
              <a:latin typeface="Tw Cen MT" panose="020B0602020104020603" pitchFamily="34" charset="77"/>
            </a:endParaRPr>
          </a:p>
          <a:p>
            <a:endParaRPr lang="en-US" dirty="0">
              <a:latin typeface="Tw Cen MT" panose="020B0602020104020603" pitchFamily="34" charset="77"/>
            </a:endParaRPr>
          </a:p>
          <a:p>
            <a:endParaRPr lang="en-US" dirty="0">
              <a:latin typeface="Tw Cen MT" panose="020B0602020104020603" pitchFamily="34" charset="77"/>
            </a:endParaRPr>
          </a:p>
          <a:p>
            <a:endParaRPr lang="en-US" dirty="0">
              <a:latin typeface="Tw Cen MT" panose="020B0602020104020603" pitchFamily="34" charset="77"/>
            </a:endParaRPr>
          </a:p>
        </p:txBody>
      </p:sp>
      <p:sp>
        <p:nvSpPr>
          <p:cNvPr id="2" name="TextBox 1">
            <a:extLst>
              <a:ext uri="{FF2B5EF4-FFF2-40B4-BE49-F238E27FC236}">
                <a16:creationId xmlns:a16="http://schemas.microsoft.com/office/drawing/2014/main" id="{3496CD06-3006-2040-227E-16EB0F10A2B7}"/>
              </a:ext>
            </a:extLst>
          </p:cNvPr>
          <p:cNvSpPr txBox="1"/>
          <p:nvPr/>
        </p:nvSpPr>
        <p:spPr>
          <a:xfrm>
            <a:off x="662940" y="400050"/>
            <a:ext cx="7520940" cy="461665"/>
          </a:xfrm>
          <a:prstGeom prst="rect">
            <a:avLst/>
          </a:prstGeom>
          <a:noFill/>
        </p:spPr>
        <p:txBody>
          <a:bodyPr wrap="square" rtlCol="0">
            <a:spAutoFit/>
          </a:bodyPr>
          <a:lstStyle/>
          <a:p>
            <a:pPr algn="ctr"/>
            <a:r>
              <a:rPr lang="en-US" sz="2400" dirty="0">
                <a:latin typeface="Tw Cen MT" panose="020B0602020104020603" pitchFamily="34" charset="77"/>
              </a:rPr>
              <a:t>When – Where – What Collaboration Tool (Exercise Sheet)</a:t>
            </a:r>
          </a:p>
        </p:txBody>
      </p:sp>
      <p:sp>
        <p:nvSpPr>
          <p:cNvPr id="3" name="Footer Placeholder 2">
            <a:extLst>
              <a:ext uri="{FF2B5EF4-FFF2-40B4-BE49-F238E27FC236}">
                <a16:creationId xmlns:a16="http://schemas.microsoft.com/office/drawing/2014/main" id="{3082B10E-61F6-8120-79FA-A2C61D4DB029}"/>
              </a:ext>
            </a:extLst>
          </p:cNvPr>
          <p:cNvSpPr>
            <a:spLocks noGrp="1"/>
          </p:cNvSpPr>
          <p:nvPr>
            <p:ph type="ftr" sz="quarter" idx="11"/>
          </p:nvPr>
        </p:nvSpPr>
        <p:spPr/>
        <p:txBody>
          <a:bodyPr/>
          <a:lstStyle/>
          <a:p>
            <a:r>
              <a:rPr lang="en-US"/>
              <a:t>www.businessmaker-academy.com</a:t>
            </a:r>
          </a:p>
        </p:txBody>
      </p:sp>
    </p:spTree>
    <p:extLst>
      <p:ext uri="{BB962C8B-B14F-4D97-AF65-F5344CB8AC3E}">
        <p14:creationId xmlns:p14="http://schemas.microsoft.com/office/powerpoint/2010/main" val="386645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linds(horizontal)">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12"/>
                                        </p:tgtEl>
                                        <p:attrNameLst>
                                          <p:attrName>style.visibility</p:attrName>
                                        </p:attrNameLst>
                                      </p:cBhvr>
                                      <p:to>
                                        <p:strVal val="hidden"/>
                                      </p:to>
                                    </p:set>
                                  </p:childTnLst>
                                </p:cTn>
                              </p:par>
                              <p:par>
                                <p:cTn id="38" presetID="3" presetClass="entr" presetSubtype="1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linds(horizontal)">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linds(horizontal)">
                                      <p:cBhvr>
                                        <p:cTn id="45" dur="500"/>
                                        <p:tgtEl>
                                          <p:spTgt spid="13"/>
                                        </p:tgtEl>
                                      </p:cBhvr>
                                    </p:animEffect>
                                  </p:childTnLst>
                                </p:cTn>
                              </p:par>
                              <p:par>
                                <p:cTn id="46" presetID="1" presetClass="exit" presetSubtype="0" fill="hold" grpId="1" nodeType="withEffect">
                                  <p:stCondLst>
                                    <p:cond delay="0"/>
                                  </p:stCondLst>
                                  <p:childTnLst>
                                    <p:set>
                                      <p:cBhvr>
                                        <p:cTn id="47" dur="1" fill="hold">
                                          <p:stCondLst>
                                            <p:cond delay="0"/>
                                          </p:stCondLst>
                                        </p:cTn>
                                        <p:tgtEl>
                                          <p:spTgt spid="1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linds(horizontal)">
                                      <p:cBhvr>
                                        <p:cTn id="52" dur="500"/>
                                        <p:tgtEl>
                                          <p:spTgt spid="15"/>
                                        </p:tgtEl>
                                      </p:cBhvr>
                                    </p:animEffect>
                                  </p:childTnLst>
                                </p:cTn>
                              </p:par>
                              <p:par>
                                <p:cTn id="53" presetID="1" presetClass="exit" presetSubtype="0" fill="hold" grpId="1" nodeType="withEffect">
                                  <p:stCondLst>
                                    <p:cond delay="0"/>
                                  </p:stCondLst>
                                  <p:childTnLst>
                                    <p:set>
                                      <p:cBhvr>
                                        <p:cTn id="54" dur="1" fill="hold">
                                          <p:stCondLst>
                                            <p:cond delay="0"/>
                                          </p:stCondLst>
                                        </p:cTn>
                                        <p:tgtEl>
                                          <p:spTgt spid="1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2" nodeType="click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par>
                                <p:cTn id="59" presetID="1" presetClass="entr" presetSubtype="0" fill="hold" grpId="2" nodeType="with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par>
                                <p:cTn id="61" presetID="1" presetClass="entr" presetSubtype="0" fill="hold" grpId="2" nodeType="with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2" grpId="0" animBg="1"/>
      <p:bldP spid="12" grpId="1" animBg="1"/>
      <p:bldP spid="12" grpId="2" animBg="1"/>
      <p:bldP spid="13" grpId="0" animBg="1"/>
      <p:bldP spid="13" grpId="1" animBg="1"/>
      <p:bldP spid="13" grpId="2" animBg="1"/>
      <p:bldP spid="14" grpId="0" animBg="1"/>
      <p:bldP spid="14" grpId="1" animBg="1"/>
      <p:bldP spid="14" grpId="2"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DE18AF0D-666C-1DFF-AAAD-68E8D0E7BA70}"/>
              </a:ext>
            </a:extLst>
          </p:cNvPr>
          <p:cNvSpPr txBox="1">
            <a:spLocks noChangeArrowheads="1"/>
          </p:cNvSpPr>
          <p:nvPr/>
        </p:nvSpPr>
        <p:spPr bwMode="auto">
          <a:xfrm>
            <a:off x="601670" y="372616"/>
            <a:ext cx="7940660" cy="154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tIns="35100" rIns="67500" bIns="3510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defTabSz="342900" fontAlgn="base">
              <a:spcBef>
                <a:spcPct val="0"/>
              </a:spcBef>
              <a:spcAft>
                <a:spcPct val="0"/>
              </a:spcAft>
              <a:buClr>
                <a:srgbClr val="E50329"/>
              </a:buClr>
              <a:buSzPct val="100000"/>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altLang="en-US" sz="3200" dirty="0">
                <a:solidFill>
                  <a:srgbClr val="C00000"/>
                </a:solidFill>
                <a:latin typeface="Tw Cen MT" panose="020B0602020104020603" pitchFamily="34" charset="77"/>
                <a:ea typeface="Adobe Gothic Std B"/>
                <a:cs typeface="Adobe Gothic Std B"/>
              </a:rPr>
              <a:t>Setting up your Gathering Point</a:t>
            </a:r>
          </a:p>
          <a:p>
            <a:pPr defTabSz="342900" fontAlgn="base">
              <a:spcBef>
                <a:spcPct val="0"/>
              </a:spcBef>
              <a:spcAft>
                <a:spcPct val="0"/>
              </a:spcAft>
              <a:buClr>
                <a:srgbClr val="E50329"/>
              </a:buClr>
              <a:buSzPct val="100000"/>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altLang="en-US" sz="3200" dirty="0">
                <a:solidFill>
                  <a:srgbClr val="C00000"/>
                </a:solidFill>
                <a:latin typeface="Tw Cen MT" panose="020B0602020104020603" pitchFamily="34" charset="77"/>
                <a:ea typeface="Adobe Gothic Std B"/>
                <a:cs typeface="Adobe Gothic Std B"/>
              </a:rPr>
              <a:t>Exercise Sheet</a:t>
            </a:r>
          </a:p>
          <a:p>
            <a:pPr defTabSz="342900" fontAlgn="base">
              <a:spcBef>
                <a:spcPct val="0"/>
              </a:spcBef>
              <a:spcAft>
                <a:spcPct val="0"/>
              </a:spcAft>
              <a:buClr>
                <a:srgbClr val="E50329"/>
              </a:buClr>
              <a:buSzPct val="100000"/>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endParaRPr lang="en-US" altLang="en-US" sz="3200" dirty="0">
              <a:solidFill>
                <a:srgbClr val="C00000"/>
              </a:solidFill>
              <a:latin typeface="Tw Cen MT" panose="020B0602020104020603" pitchFamily="34" charset="77"/>
              <a:ea typeface="Adobe Gothic Std B"/>
              <a:cs typeface="Adobe Gothic Std B"/>
            </a:endParaRPr>
          </a:p>
        </p:txBody>
      </p:sp>
      <p:graphicFrame>
        <p:nvGraphicFramePr>
          <p:cNvPr id="5" name="Table 4">
            <a:extLst>
              <a:ext uri="{FF2B5EF4-FFF2-40B4-BE49-F238E27FC236}">
                <a16:creationId xmlns:a16="http://schemas.microsoft.com/office/drawing/2014/main" id="{E10C1BFA-0BAF-6DBE-089B-9FBC7E44F0A9}"/>
              </a:ext>
            </a:extLst>
          </p:cNvPr>
          <p:cNvGraphicFramePr>
            <a:graphicFrameLocks noGrp="1"/>
          </p:cNvGraphicFramePr>
          <p:nvPr>
            <p:extLst>
              <p:ext uri="{D42A27DB-BD31-4B8C-83A1-F6EECF244321}">
                <p14:modId xmlns:p14="http://schemas.microsoft.com/office/powerpoint/2010/main" val="2181598018"/>
              </p:ext>
            </p:extLst>
          </p:nvPr>
        </p:nvGraphicFramePr>
        <p:xfrm>
          <a:off x="616701" y="1525675"/>
          <a:ext cx="7910597" cy="4820920"/>
        </p:xfrm>
        <a:graphic>
          <a:graphicData uri="http://schemas.openxmlformats.org/drawingml/2006/table">
            <a:tbl>
              <a:tblPr firstRow="1" bandRow="1">
                <a:tableStyleId>{5C22544A-7EE6-4342-B048-85BDC9FD1C3A}</a:tableStyleId>
              </a:tblPr>
              <a:tblGrid>
                <a:gridCol w="1744435">
                  <a:extLst>
                    <a:ext uri="{9D8B030D-6E8A-4147-A177-3AD203B41FA5}">
                      <a16:colId xmlns:a16="http://schemas.microsoft.com/office/drawing/2014/main" val="1566362737"/>
                    </a:ext>
                  </a:extLst>
                </a:gridCol>
                <a:gridCol w="6166162">
                  <a:extLst>
                    <a:ext uri="{9D8B030D-6E8A-4147-A177-3AD203B41FA5}">
                      <a16:colId xmlns:a16="http://schemas.microsoft.com/office/drawing/2014/main" val="656563962"/>
                    </a:ext>
                  </a:extLst>
                </a:gridCol>
              </a:tblGrid>
              <a:tr h="370840">
                <a:tc>
                  <a:txBody>
                    <a:bodyPr/>
                    <a:lstStyle/>
                    <a:p>
                      <a:pPr algn="ctr"/>
                      <a:r>
                        <a:rPr lang="en-US" dirty="0"/>
                        <a:t>How Many?</a:t>
                      </a:r>
                    </a:p>
                  </a:txBody>
                  <a:tcPr/>
                </a:tc>
                <a:tc>
                  <a:txBody>
                    <a:bodyPr/>
                    <a:lstStyle/>
                    <a:p>
                      <a:pPr algn="ctr"/>
                      <a:r>
                        <a:rPr lang="en-US" dirty="0"/>
                        <a:t>Gathering Point</a:t>
                      </a:r>
                    </a:p>
                  </a:txBody>
                  <a:tcPr/>
                </a:tc>
                <a:extLst>
                  <a:ext uri="{0D108BD9-81ED-4DB2-BD59-A6C34878D82A}">
                    <a16:rowId xmlns:a16="http://schemas.microsoft.com/office/drawing/2014/main" val="2558003486"/>
                  </a:ext>
                </a:extLst>
              </a:tr>
              <a:tr h="370840">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2800155769"/>
                  </a:ext>
                </a:extLst>
              </a:tr>
              <a:tr h="370840">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1037905948"/>
                  </a:ext>
                </a:extLst>
              </a:tr>
              <a:tr h="370840">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3830720132"/>
                  </a:ext>
                </a:extLst>
              </a:tr>
              <a:tr h="370840">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862501646"/>
                  </a:ext>
                </a:extLst>
              </a:tr>
              <a:tr h="370840">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237750655"/>
                  </a:ext>
                </a:extLst>
              </a:tr>
              <a:tr h="370840">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733119777"/>
                  </a:ext>
                </a:extLst>
              </a:tr>
              <a:tr h="370840">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402571325"/>
                  </a:ext>
                </a:extLst>
              </a:tr>
              <a:tr h="370840">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211433190"/>
                  </a:ext>
                </a:extLst>
              </a:tr>
              <a:tr h="370840">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3709150774"/>
                  </a:ext>
                </a:extLst>
              </a:tr>
              <a:tr h="370840">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3182439297"/>
                  </a:ext>
                </a:extLst>
              </a:tr>
              <a:tr h="370840">
                <a:tc>
                  <a:txBody>
                    <a:bodyPr/>
                    <a:lstStyle/>
                    <a:p>
                      <a:pPr algn="ctr"/>
                      <a:endParaRPr lang="en-US"/>
                    </a:p>
                  </a:txBody>
                  <a:tcPr/>
                </a:tc>
                <a:tc>
                  <a:txBody>
                    <a:bodyPr/>
                    <a:lstStyle/>
                    <a:p>
                      <a:pPr algn="l"/>
                      <a:r>
                        <a:rPr lang="en-US" dirty="0">
                          <a:latin typeface="Tw Cen MT" panose="020B0602020104020603" pitchFamily="34" charset="77"/>
                        </a:rPr>
                        <a:t>Total</a:t>
                      </a:r>
                    </a:p>
                  </a:txBody>
                  <a:tcPr/>
                </a:tc>
                <a:extLst>
                  <a:ext uri="{0D108BD9-81ED-4DB2-BD59-A6C34878D82A}">
                    <a16:rowId xmlns:a16="http://schemas.microsoft.com/office/drawing/2014/main" val="690523954"/>
                  </a:ext>
                </a:extLst>
              </a:tr>
              <a:tr h="370840">
                <a:tc>
                  <a:txBody>
                    <a:bodyPr/>
                    <a:lstStyle/>
                    <a:p>
                      <a:pPr algn="ctr"/>
                      <a:endParaRPr lang="en-US"/>
                    </a:p>
                  </a:txBody>
                  <a:tcPr/>
                </a:tc>
                <a:tc>
                  <a:txBody>
                    <a:bodyPr/>
                    <a:lstStyle/>
                    <a:p>
                      <a:pPr algn="l"/>
                      <a:r>
                        <a:rPr lang="en-US" dirty="0">
                          <a:latin typeface="Tw Cen MT" panose="020B0602020104020603" pitchFamily="34" charset="77"/>
                        </a:rPr>
                        <a:t>Target</a:t>
                      </a:r>
                    </a:p>
                  </a:txBody>
                  <a:tcPr/>
                </a:tc>
                <a:extLst>
                  <a:ext uri="{0D108BD9-81ED-4DB2-BD59-A6C34878D82A}">
                    <a16:rowId xmlns:a16="http://schemas.microsoft.com/office/drawing/2014/main" val="1995624880"/>
                  </a:ext>
                </a:extLst>
              </a:tr>
            </a:tbl>
          </a:graphicData>
        </a:graphic>
      </p:graphicFrame>
    </p:spTree>
    <p:extLst>
      <p:ext uri="{BB962C8B-B14F-4D97-AF65-F5344CB8AC3E}">
        <p14:creationId xmlns:p14="http://schemas.microsoft.com/office/powerpoint/2010/main" val="1045116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C8CCED-5F3C-6FD5-1FF4-B8DCB1DFDF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830" y="443238"/>
            <a:ext cx="8874340" cy="5971523"/>
          </a:xfrm>
          <a:prstGeom prst="rect">
            <a:avLst/>
          </a:prstGeom>
        </p:spPr>
      </p:pic>
    </p:spTree>
    <p:extLst>
      <p:ext uri="{BB962C8B-B14F-4D97-AF65-F5344CB8AC3E}">
        <p14:creationId xmlns:p14="http://schemas.microsoft.com/office/powerpoint/2010/main" val="241217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extBox 1">
            <a:extLst>
              <a:ext uri="{FF2B5EF4-FFF2-40B4-BE49-F238E27FC236}">
                <a16:creationId xmlns:a16="http://schemas.microsoft.com/office/drawing/2014/main" id="{7D5B5D57-E212-0BD6-8CA1-A124561EC1C5}"/>
              </a:ext>
            </a:extLst>
          </p:cNvPr>
          <p:cNvSpPr txBox="1">
            <a:spLocks noChangeArrowheads="1"/>
          </p:cNvSpPr>
          <p:nvPr/>
        </p:nvSpPr>
        <p:spPr bwMode="auto">
          <a:xfrm>
            <a:off x="2571752" y="2849166"/>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endParaRPr lang="en-PH" altLang="en-US" sz="1350">
              <a:solidFill>
                <a:srgbClr val="000000"/>
              </a:solidFill>
              <a:cs typeface="Arial" panose="020B0604020202020204" pitchFamily="34" charset="0"/>
            </a:endParaRPr>
          </a:p>
        </p:txBody>
      </p:sp>
      <p:sp>
        <p:nvSpPr>
          <p:cNvPr id="95234" name="TextBox 3">
            <a:extLst>
              <a:ext uri="{FF2B5EF4-FFF2-40B4-BE49-F238E27FC236}">
                <a16:creationId xmlns:a16="http://schemas.microsoft.com/office/drawing/2014/main" id="{0BFEED20-8730-E494-A15B-BB9FE66C7C64}"/>
              </a:ext>
            </a:extLst>
          </p:cNvPr>
          <p:cNvSpPr txBox="1">
            <a:spLocks noChangeArrowheads="1"/>
          </p:cNvSpPr>
          <p:nvPr/>
        </p:nvSpPr>
        <p:spPr bwMode="auto">
          <a:xfrm>
            <a:off x="1760936" y="2830118"/>
            <a:ext cx="18473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endParaRPr lang="en-PH" altLang="en-US" sz="1350">
              <a:solidFill>
                <a:srgbClr val="000000"/>
              </a:solidFill>
              <a:cs typeface="Arial" panose="020B0604020202020204" pitchFamily="34" charset="0"/>
            </a:endParaRPr>
          </a:p>
          <a:p>
            <a:pPr defTabSz="685800" eaLnBrk="0" fontAlgn="base" hangingPunct="0">
              <a:spcBef>
                <a:spcPct val="0"/>
              </a:spcBef>
              <a:spcAft>
                <a:spcPct val="0"/>
              </a:spcAft>
            </a:pPr>
            <a:endParaRPr lang="en-PH" altLang="en-US" sz="1350">
              <a:solidFill>
                <a:srgbClr val="000000"/>
              </a:solidFill>
              <a:cs typeface="Arial" panose="020B0604020202020204" pitchFamily="34" charset="0"/>
            </a:endParaRPr>
          </a:p>
        </p:txBody>
      </p:sp>
      <p:sp>
        <p:nvSpPr>
          <p:cNvPr id="95235" name="TextBox 2">
            <a:extLst>
              <a:ext uri="{FF2B5EF4-FFF2-40B4-BE49-F238E27FC236}">
                <a16:creationId xmlns:a16="http://schemas.microsoft.com/office/drawing/2014/main" id="{9F741282-B1D0-A6E5-1312-229489F96AA1}"/>
              </a:ext>
            </a:extLst>
          </p:cNvPr>
          <p:cNvSpPr txBox="1">
            <a:spLocks noChangeArrowheads="1"/>
          </p:cNvSpPr>
          <p:nvPr/>
        </p:nvSpPr>
        <p:spPr bwMode="auto">
          <a:xfrm>
            <a:off x="1891905" y="4074320"/>
            <a:ext cx="1847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endParaRPr lang="en-PH" altLang="en-US" sz="2400" b="1">
              <a:solidFill>
                <a:srgbClr val="000000"/>
              </a:solidFill>
              <a:cs typeface="Arial" panose="020B0604020202020204" pitchFamily="34" charset="0"/>
            </a:endParaRPr>
          </a:p>
          <a:p>
            <a:pPr defTabSz="685800" eaLnBrk="0" fontAlgn="base" hangingPunct="0">
              <a:spcBef>
                <a:spcPct val="0"/>
              </a:spcBef>
              <a:spcAft>
                <a:spcPct val="0"/>
              </a:spcAft>
            </a:pPr>
            <a:endParaRPr lang="en-PH" altLang="en-US" sz="2400" b="1">
              <a:solidFill>
                <a:srgbClr val="000000"/>
              </a:solidFill>
              <a:cs typeface="Arial" panose="020B0604020202020204" pitchFamily="34" charset="0"/>
            </a:endParaRPr>
          </a:p>
        </p:txBody>
      </p:sp>
      <p:sp>
        <p:nvSpPr>
          <p:cNvPr id="95237" name="Text Box 8">
            <a:extLst>
              <a:ext uri="{FF2B5EF4-FFF2-40B4-BE49-F238E27FC236}">
                <a16:creationId xmlns:a16="http://schemas.microsoft.com/office/drawing/2014/main" id="{933FA245-B34B-FA9E-E290-0AA63AF84CF9}"/>
              </a:ext>
            </a:extLst>
          </p:cNvPr>
          <p:cNvSpPr txBox="1">
            <a:spLocks noChangeArrowheads="1"/>
          </p:cNvSpPr>
          <p:nvPr/>
        </p:nvSpPr>
        <p:spPr bwMode="auto">
          <a:xfrm>
            <a:off x="396038" y="351102"/>
            <a:ext cx="8351923" cy="105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tIns="35100" rIns="67500" bIns="35100">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defTabSz="342900" fontAlgn="base">
              <a:spcBef>
                <a:spcPct val="0"/>
              </a:spcBef>
              <a:spcAft>
                <a:spcPct val="0"/>
              </a:spcAft>
              <a:buClr>
                <a:srgbClr val="E50329"/>
              </a:buClr>
              <a:buSzPct val="100000"/>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altLang="en-US" sz="3200" dirty="0">
                <a:solidFill>
                  <a:srgbClr val="C00000"/>
                </a:solidFill>
                <a:latin typeface="Tw Cen MT" panose="020B0602020104020603" pitchFamily="34" charset="77"/>
                <a:ea typeface="Adobe Gothic Std B"/>
                <a:cs typeface="Adobe Gothic Std B"/>
              </a:rPr>
              <a:t>Approved Gathering Points:  Exercise</a:t>
            </a:r>
          </a:p>
          <a:p>
            <a:pPr defTabSz="342900" fontAlgn="base">
              <a:spcBef>
                <a:spcPct val="0"/>
              </a:spcBef>
              <a:spcAft>
                <a:spcPct val="0"/>
              </a:spcAft>
              <a:buClr>
                <a:srgbClr val="E50329"/>
              </a:buClr>
              <a:buSzPct val="100000"/>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endParaRPr lang="en-US" altLang="en-US" sz="3200" dirty="0">
              <a:solidFill>
                <a:srgbClr val="C00000"/>
              </a:solidFill>
              <a:latin typeface="Tw Cen MT" panose="020B0602020104020603" pitchFamily="34" charset="77"/>
              <a:ea typeface="Adobe Gothic Std B"/>
              <a:cs typeface="Adobe Gothic Std B"/>
            </a:endParaRPr>
          </a:p>
        </p:txBody>
      </p:sp>
      <p:graphicFrame>
        <p:nvGraphicFramePr>
          <p:cNvPr id="3" name="Table 2">
            <a:extLst>
              <a:ext uri="{FF2B5EF4-FFF2-40B4-BE49-F238E27FC236}">
                <a16:creationId xmlns:a16="http://schemas.microsoft.com/office/drawing/2014/main" id="{EAE53959-9A9B-A3F3-F7A0-8B8153F035B1}"/>
              </a:ext>
            </a:extLst>
          </p:cNvPr>
          <p:cNvGraphicFramePr>
            <a:graphicFrameLocks noGrp="1"/>
          </p:cNvGraphicFramePr>
          <p:nvPr>
            <p:extLst>
              <p:ext uri="{D42A27DB-BD31-4B8C-83A1-F6EECF244321}">
                <p14:modId xmlns:p14="http://schemas.microsoft.com/office/powerpoint/2010/main" val="3612310954"/>
              </p:ext>
            </p:extLst>
          </p:nvPr>
        </p:nvGraphicFramePr>
        <p:xfrm>
          <a:off x="604626" y="1193284"/>
          <a:ext cx="3722129" cy="1219200"/>
        </p:xfrm>
        <a:graphic>
          <a:graphicData uri="http://schemas.openxmlformats.org/drawingml/2006/table">
            <a:tbl>
              <a:tblPr firstRow="1" bandRow="1">
                <a:tableStyleId>{00A15C55-8517-42AA-B614-E9B94910E393}</a:tableStyleId>
              </a:tblPr>
              <a:tblGrid>
                <a:gridCol w="3722129">
                  <a:extLst>
                    <a:ext uri="{9D8B030D-6E8A-4147-A177-3AD203B41FA5}">
                      <a16:colId xmlns:a16="http://schemas.microsoft.com/office/drawing/2014/main" val="3860756275"/>
                    </a:ext>
                  </a:extLst>
                </a:gridCol>
              </a:tblGrid>
              <a:tr h="370840">
                <a:tc>
                  <a:txBody>
                    <a:bodyPr/>
                    <a:lstStyle/>
                    <a:p>
                      <a:r>
                        <a:rPr lang="en-US" sz="1600" b="0" dirty="0"/>
                        <a:t>Inbox: What 1 large inbox will you use at your workspace?</a:t>
                      </a:r>
                      <a:endParaRPr lang="en-US" sz="1600" b="0" dirty="0">
                        <a:latin typeface="Tw Cen MT" panose="020B0602020104020603" pitchFamily="34" charset="77"/>
                      </a:endParaRPr>
                    </a:p>
                  </a:txBody>
                  <a:tcPr/>
                </a:tc>
                <a:extLst>
                  <a:ext uri="{0D108BD9-81ED-4DB2-BD59-A6C34878D82A}">
                    <a16:rowId xmlns:a16="http://schemas.microsoft.com/office/drawing/2014/main" val="149578227"/>
                  </a:ext>
                </a:extLst>
              </a:tr>
              <a:tr h="370840">
                <a:tc>
                  <a:txBody>
                    <a:bodyPr/>
                    <a:lstStyle/>
                    <a:p>
                      <a:endParaRPr lang="en-US" dirty="0"/>
                    </a:p>
                    <a:p>
                      <a:endParaRPr lang="en-US" dirty="0"/>
                    </a:p>
                  </a:txBody>
                  <a:tcPr/>
                </a:tc>
                <a:extLst>
                  <a:ext uri="{0D108BD9-81ED-4DB2-BD59-A6C34878D82A}">
                    <a16:rowId xmlns:a16="http://schemas.microsoft.com/office/drawing/2014/main" val="3328438428"/>
                  </a:ext>
                </a:extLst>
              </a:tr>
            </a:tbl>
          </a:graphicData>
        </a:graphic>
      </p:graphicFrame>
      <p:graphicFrame>
        <p:nvGraphicFramePr>
          <p:cNvPr id="7" name="Table 6">
            <a:extLst>
              <a:ext uri="{FF2B5EF4-FFF2-40B4-BE49-F238E27FC236}">
                <a16:creationId xmlns:a16="http://schemas.microsoft.com/office/drawing/2014/main" id="{B8F7B0C7-BED1-C4F4-49E9-4A3C7DEA9B07}"/>
              </a:ext>
            </a:extLst>
          </p:cNvPr>
          <p:cNvGraphicFramePr>
            <a:graphicFrameLocks noGrp="1"/>
          </p:cNvGraphicFramePr>
          <p:nvPr>
            <p:extLst>
              <p:ext uri="{D42A27DB-BD31-4B8C-83A1-F6EECF244321}">
                <p14:modId xmlns:p14="http://schemas.microsoft.com/office/powerpoint/2010/main" val="2413201807"/>
              </p:ext>
            </p:extLst>
          </p:nvPr>
        </p:nvGraphicFramePr>
        <p:xfrm>
          <a:off x="604626" y="2669930"/>
          <a:ext cx="3722129" cy="1219200"/>
        </p:xfrm>
        <a:graphic>
          <a:graphicData uri="http://schemas.openxmlformats.org/drawingml/2006/table">
            <a:tbl>
              <a:tblPr firstRow="1" bandRow="1">
                <a:tableStyleId>{93296810-A885-4BE3-A3E7-6D5BEEA58F35}</a:tableStyleId>
              </a:tblPr>
              <a:tblGrid>
                <a:gridCol w="3722129">
                  <a:extLst>
                    <a:ext uri="{9D8B030D-6E8A-4147-A177-3AD203B41FA5}">
                      <a16:colId xmlns:a16="http://schemas.microsoft.com/office/drawing/2014/main" val="3860756275"/>
                    </a:ext>
                  </a:extLst>
                </a:gridCol>
              </a:tblGrid>
              <a:tr h="0">
                <a:tc>
                  <a:txBody>
                    <a:bodyPr/>
                    <a:lstStyle/>
                    <a:p>
                      <a:r>
                        <a:rPr lang="en-US" sz="1600" b="0" dirty="0"/>
                        <a:t>Notepad:  Will you use a digital or a paper notepad? Which one tool will you use?</a:t>
                      </a:r>
                      <a:endParaRPr lang="en-US" sz="1600" b="0" dirty="0">
                        <a:latin typeface="Tw Cen MT" panose="020B0602020104020603" pitchFamily="34" charset="77"/>
                      </a:endParaRPr>
                    </a:p>
                  </a:txBody>
                  <a:tcPr/>
                </a:tc>
                <a:extLst>
                  <a:ext uri="{0D108BD9-81ED-4DB2-BD59-A6C34878D82A}">
                    <a16:rowId xmlns:a16="http://schemas.microsoft.com/office/drawing/2014/main" val="149578227"/>
                  </a:ext>
                </a:extLst>
              </a:tr>
              <a:tr h="370840">
                <a:tc>
                  <a:txBody>
                    <a:bodyPr/>
                    <a:lstStyle/>
                    <a:p>
                      <a:endParaRPr lang="en-US" dirty="0"/>
                    </a:p>
                    <a:p>
                      <a:endParaRPr lang="en-US" dirty="0"/>
                    </a:p>
                  </a:txBody>
                  <a:tcPr/>
                </a:tc>
                <a:extLst>
                  <a:ext uri="{0D108BD9-81ED-4DB2-BD59-A6C34878D82A}">
                    <a16:rowId xmlns:a16="http://schemas.microsoft.com/office/drawing/2014/main" val="3328438428"/>
                  </a:ext>
                </a:extLst>
              </a:tr>
            </a:tbl>
          </a:graphicData>
        </a:graphic>
      </p:graphicFrame>
      <p:graphicFrame>
        <p:nvGraphicFramePr>
          <p:cNvPr id="8" name="Table 7">
            <a:extLst>
              <a:ext uri="{FF2B5EF4-FFF2-40B4-BE49-F238E27FC236}">
                <a16:creationId xmlns:a16="http://schemas.microsoft.com/office/drawing/2014/main" id="{7D1FDF8F-8B47-74A6-1CF5-67C608CAE9E7}"/>
              </a:ext>
            </a:extLst>
          </p:cNvPr>
          <p:cNvGraphicFramePr>
            <a:graphicFrameLocks noGrp="1"/>
          </p:cNvGraphicFramePr>
          <p:nvPr>
            <p:extLst>
              <p:ext uri="{D42A27DB-BD31-4B8C-83A1-F6EECF244321}">
                <p14:modId xmlns:p14="http://schemas.microsoft.com/office/powerpoint/2010/main" val="338627327"/>
              </p:ext>
            </p:extLst>
          </p:nvPr>
        </p:nvGraphicFramePr>
        <p:xfrm>
          <a:off x="604626" y="4201676"/>
          <a:ext cx="3722129" cy="1463040"/>
        </p:xfrm>
        <a:graphic>
          <a:graphicData uri="http://schemas.openxmlformats.org/drawingml/2006/table">
            <a:tbl>
              <a:tblPr firstRow="1" bandRow="1">
                <a:tableStyleId>{073A0DAA-6AF3-43AB-8588-CEC1D06C72B9}</a:tableStyleId>
              </a:tblPr>
              <a:tblGrid>
                <a:gridCol w="3722129">
                  <a:extLst>
                    <a:ext uri="{9D8B030D-6E8A-4147-A177-3AD203B41FA5}">
                      <a16:colId xmlns:a16="http://schemas.microsoft.com/office/drawing/2014/main" val="3860756275"/>
                    </a:ext>
                  </a:extLst>
                </a:gridCol>
              </a:tblGrid>
              <a:tr h="370840">
                <a:tc>
                  <a:txBody>
                    <a:bodyPr/>
                    <a:lstStyle/>
                    <a:p>
                      <a:r>
                        <a:rPr lang="en-US" sz="1600" b="0" dirty="0"/>
                        <a:t>Messaging: What is your primary messaging tool? Do you need an “emergency channel” as well?</a:t>
                      </a:r>
                      <a:endParaRPr lang="en-US" sz="1600" b="0" dirty="0">
                        <a:latin typeface="Tw Cen MT" panose="020B0602020104020603" pitchFamily="34" charset="77"/>
                      </a:endParaRPr>
                    </a:p>
                  </a:txBody>
                  <a:tcPr/>
                </a:tc>
                <a:extLst>
                  <a:ext uri="{0D108BD9-81ED-4DB2-BD59-A6C34878D82A}">
                    <a16:rowId xmlns:a16="http://schemas.microsoft.com/office/drawing/2014/main" val="149578227"/>
                  </a:ext>
                </a:extLst>
              </a:tr>
              <a:tr h="370840">
                <a:tc>
                  <a:txBody>
                    <a:bodyPr/>
                    <a:lstStyle/>
                    <a:p>
                      <a:endParaRPr lang="en-US" b="0" dirty="0">
                        <a:latin typeface="Tw Cen MT" panose="020B0602020104020603" pitchFamily="34" charset="77"/>
                      </a:endParaRPr>
                    </a:p>
                    <a:p>
                      <a:endParaRPr lang="en-US" b="0" dirty="0">
                        <a:latin typeface="Tw Cen MT" panose="020B0602020104020603" pitchFamily="34" charset="77"/>
                      </a:endParaRPr>
                    </a:p>
                  </a:txBody>
                  <a:tcPr/>
                </a:tc>
                <a:extLst>
                  <a:ext uri="{0D108BD9-81ED-4DB2-BD59-A6C34878D82A}">
                    <a16:rowId xmlns:a16="http://schemas.microsoft.com/office/drawing/2014/main" val="3328438428"/>
                  </a:ext>
                </a:extLst>
              </a:tr>
            </a:tbl>
          </a:graphicData>
        </a:graphic>
      </p:graphicFrame>
      <p:graphicFrame>
        <p:nvGraphicFramePr>
          <p:cNvPr id="10" name="Table 9">
            <a:extLst>
              <a:ext uri="{FF2B5EF4-FFF2-40B4-BE49-F238E27FC236}">
                <a16:creationId xmlns:a16="http://schemas.microsoft.com/office/drawing/2014/main" id="{A910034B-3FED-17F8-85D2-3F9275B4C259}"/>
              </a:ext>
            </a:extLst>
          </p:cNvPr>
          <p:cNvGraphicFramePr>
            <a:graphicFrameLocks noGrp="1"/>
          </p:cNvGraphicFramePr>
          <p:nvPr>
            <p:extLst>
              <p:ext uri="{D42A27DB-BD31-4B8C-83A1-F6EECF244321}">
                <p14:modId xmlns:p14="http://schemas.microsoft.com/office/powerpoint/2010/main" val="83397556"/>
              </p:ext>
            </p:extLst>
          </p:nvPr>
        </p:nvGraphicFramePr>
        <p:xfrm>
          <a:off x="4769761" y="4570930"/>
          <a:ext cx="3722129" cy="1463040"/>
        </p:xfrm>
        <a:graphic>
          <a:graphicData uri="http://schemas.openxmlformats.org/drawingml/2006/table">
            <a:tbl>
              <a:tblPr firstRow="1" bandRow="1">
                <a:tableStyleId>{F5AB1C69-6EDB-4FF4-983F-18BD219EF322}</a:tableStyleId>
              </a:tblPr>
              <a:tblGrid>
                <a:gridCol w="3722129">
                  <a:extLst>
                    <a:ext uri="{9D8B030D-6E8A-4147-A177-3AD203B41FA5}">
                      <a16:colId xmlns:a16="http://schemas.microsoft.com/office/drawing/2014/main" val="3860756275"/>
                    </a:ext>
                  </a:extLst>
                </a:gridCol>
              </a:tblGrid>
              <a:tr h="370840">
                <a:tc>
                  <a:txBody>
                    <a:bodyPr/>
                    <a:lstStyle/>
                    <a:p>
                      <a:r>
                        <a:rPr lang="en-US" sz="1400" b="0" dirty="0"/>
                        <a:t>Wildcard:  Do you need a “wildcard” gathering point? Examples include: two of any of the five listed above, voicemail, project apps, social media inboxes, etc.</a:t>
                      </a:r>
                      <a:endParaRPr lang="en-US" sz="1400" b="0" dirty="0">
                        <a:latin typeface="Tw Cen MT" panose="020B0602020104020603" pitchFamily="34" charset="77"/>
                      </a:endParaRPr>
                    </a:p>
                  </a:txBody>
                  <a:tcPr/>
                </a:tc>
                <a:extLst>
                  <a:ext uri="{0D108BD9-81ED-4DB2-BD59-A6C34878D82A}">
                    <a16:rowId xmlns:a16="http://schemas.microsoft.com/office/drawing/2014/main" val="149578227"/>
                  </a:ext>
                </a:extLst>
              </a:tr>
              <a:tr h="370840">
                <a:tc>
                  <a:txBody>
                    <a:bodyPr/>
                    <a:lstStyle/>
                    <a:p>
                      <a:endParaRPr lang="en-US" sz="1400" dirty="0">
                        <a:latin typeface="Tw Cen MT" panose="020B0602020104020603" pitchFamily="34" charset="77"/>
                      </a:endParaRPr>
                    </a:p>
                    <a:p>
                      <a:endParaRPr lang="en-US" sz="1400" dirty="0">
                        <a:latin typeface="Tw Cen MT" panose="020B0602020104020603" pitchFamily="34" charset="77"/>
                      </a:endParaRPr>
                    </a:p>
                  </a:txBody>
                  <a:tcPr/>
                </a:tc>
                <a:extLst>
                  <a:ext uri="{0D108BD9-81ED-4DB2-BD59-A6C34878D82A}">
                    <a16:rowId xmlns:a16="http://schemas.microsoft.com/office/drawing/2014/main" val="3328438428"/>
                  </a:ext>
                </a:extLst>
              </a:tr>
            </a:tbl>
          </a:graphicData>
        </a:graphic>
      </p:graphicFrame>
      <p:graphicFrame>
        <p:nvGraphicFramePr>
          <p:cNvPr id="13" name="Table 12">
            <a:extLst>
              <a:ext uri="{FF2B5EF4-FFF2-40B4-BE49-F238E27FC236}">
                <a16:creationId xmlns:a16="http://schemas.microsoft.com/office/drawing/2014/main" id="{47168FB4-6A83-7362-8C5E-48E62E711AA4}"/>
              </a:ext>
            </a:extLst>
          </p:cNvPr>
          <p:cNvGraphicFramePr>
            <a:graphicFrameLocks noGrp="1"/>
          </p:cNvGraphicFramePr>
          <p:nvPr>
            <p:extLst>
              <p:ext uri="{D42A27DB-BD31-4B8C-83A1-F6EECF244321}">
                <p14:modId xmlns:p14="http://schemas.microsoft.com/office/powerpoint/2010/main" val="2329934459"/>
              </p:ext>
            </p:extLst>
          </p:nvPr>
        </p:nvGraphicFramePr>
        <p:xfrm>
          <a:off x="4791020" y="2930787"/>
          <a:ext cx="3722129" cy="1463040"/>
        </p:xfrm>
        <a:graphic>
          <a:graphicData uri="http://schemas.openxmlformats.org/drawingml/2006/table">
            <a:tbl>
              <a:tblPr firstRow="1" bandRow="1">
                <a:tableStyleId>{21E4AEA4-8DFA-4A89-87EB-49C32662AFE0}</a:tableStyleId>
              </a:tblPr>
              <a:tblGrid>
                <a:gridCol w="3722129">
                  <a:extLst>
                    <a:ext uri="{9D8B030D-6E8A-4147-A177-3AD203B41FA5}">
                      <a16:colId xmlns:a16="http://schemas.microsoft.com/office/drawing/2014/main" val="3860756275"/>
                    </a:ext>
                  </a:extLst>
                </a:gridCol>
              </a:tblGrid>
              <a:tr h="370840">
                <a:tc>
                  <a:txBody>
                    <a:bodyPr/>
                    <a:lstStyle/>
                    <a:p>
                      <a:r>
                        <a:rPr lang="en-US" sz="1600" b="0" dirty="0"/>
                        <a:t>Email Inbox:  Which one email app will you use? Can you combine multiple email addresses into one email inbox?</a:t>
                      </a:r>
                      <a:endParaRPr lang="en-US" sz="1600" b="0" dirty="0">
                        <a:latin typeface="Tw Cen MT" panose="020B0602020104020603" pitchFamily="34" charset="77"/>
                      </a:endParaRPr>
                    </a:p>
                  </a:txBody>
                  <a:tcPr/>
                </a:tc>
                <a:extLst>
                  <a:ext uri="{0D108BD9-81ED-4DB2-BD59-A6C34878D82A}">
                    <a16:rowId xmlns:a16="http://schemas.microsoft.com/office/drawing/2014/main" val="149578227"/>
                  </a:ext>
                </a:extLst>
              </a:tr>
              <a:tr h="370840">
                <a:tc>
                  <a:txBody>
                    <a:bodyPr/>
                    <a:lstStyle/>
                    <a:p>
                      <a:endParaRPr lang="en-US" b="0" dirty="0">
                        <a:latin typeface="Tw Cen MT" panose="020B0602020104020603" pitchFamily="34" charset="77"/>
                      </a:endParaRPr>
                    </a:p>
                    <a:p>
                      <a:endParaRPr lang="en-US" b="0" dirty="0">
                        <a:latin typeface="Tw Cen MT" panose="020B0602020104020603" pitchFamily="34" charset="77"/>
                      </a:endParaRPr>
                    </a:p>
                  </a:txBody>
                  <a:tcPr/>
                </a:tc>
                <a:extLst>
                  <a:ext uri="{0D108BD9-81ED-4DB2-BD59-A6C34878D82A}">
                    <a16:rowId xmlns:a16="http://schemas.microsoft.com/office/drawing/2014/main" val="3328438428"/>
                  </a:ext>
                </a:extLst>
              </a:tr>
            </a:tbl>
          </a:graphicData>
        </a:graphic>
      </p:graphicFrame>
      <p:graphicFrame>
        <p:nvGraphicFramePr>
          <p:cNvPr id="14" name="Table 13">
            <a:extLst>
              <a:ext uri="{FF2B5EF4-FFF2-40B4-BE49-F238E27FC236}">
                <a16:creationId xmlns:a16="http://schemas.microsoft.com/office/drawing/2014/main" id="{B3DA48A4-DD2D-C1F2-1BA3-11BCE8D06C00}"/>
              </a:ext>
            </a:extLst>
          </p:cNvPr>
          <p:cNvGraphicFramePr>
            <a:graphicFrameLocks noGrp="1"/>
          </p:cNvGraphicFramePr>
          <p:nvPr>
            <p:extLst>
              <p:ext uri="{D42A27DB-BD31-4B8C-83A1-F6EECF244321}">
                <p14:modId xmlns:p14="http://schemas.microsoft.com/office/powerpoint/2010/main" val="757243103"/>
              </p:ext>
            </p:extLst>
          </p:nvPr>
        </p:nvGraphicFramePr>
        <p:xfrm>
          <a:off x="4795810" y="1193284"/>
          <a:ext cx="3722129" cy="1463040"/>
        </p:xfrm>
        <a:graphic>
          <a:graphicData uri="http://schemas.openxmlformats.org/drawingml/2006/table">
            <a:tbl>
              <a:tblPr firstRow="1" bandRow="1">
                <a:tableStyleId>{7DF18680-E054-41AD-8BC1-D1AEF772440D}</a:tableStyleId>
              </a:tblPr>
              <a:tblGrid>
                <a:gridCol w="3722129">
                  <a:extLst>
                    <a:ext uri="{9D8B030D-6E8A-4147-A177-3AD203B41FA5}">
                      <a16:colId xmlns:a16="http://schemas.microsoft.com/office/drawing/2014/main" val="3860756275"/>
                    </a:ext>
                  </a:extLst>
                </a:gridCol>
              </a:tblGrid>
              <a:tr h="370840">
                <a:tc>
                  <a:txBody>
                    <a:bodyPr/>
                    <a:lstStyle/>
                    <a:p>
                      <a:r>
                        <a:rPr lang="en-US" sz="1600" b="0" dirty="0"/>
                        <a:t>Portable Inbox: How will you gather unprocessed items when away from your workspace?</a:t>
                      </a:r>
                      <a:endParaRPr lang="en-US" sz="1600" b="0" dirty="0">
                        <a:latin typeface="Tw Cen MT" panose="020B0602020104020603" pitchFamily="34" charset="77"/>
                      </a:endParaRPr>
                    </a:p>
                  </a:txBody>
                  <a:tcPr/>
                </a:tc>
                <a:extLst>
                  <a:ext uri="{0D108BD9-81ED-4DB2-BD59-A6C34878D82A}">
                    <a16:rowId xmlns:a16="http://schemas.microsoft.com/office/drawing/2014/main" val="149578227"/>
                  </a:ext>
                </a:extLst>
              </a:tr>
              <a:tr h="370840">
                <a:tc>
                  <a:txBody>
                    <a:bodyPr/>
                    <a:lstStyle/>
                    <a:p>
                      <a:endParaRPr lang="en-US" dirty="0"/>
                    </a:p>
                    <a:p>
                      <a:endParaRPr lang="en-US" dirty="0"/>
                    </a:p>
                  </a:txBody>
                  <a:tcPr/>
                </a:tc>
                <a:extLst>
                  <a:ext uri="{0D108BD9-81ED-4DB2-BD59-A6C34878D82A}">
                    <a16:rowId xmlns:a16="http://schemas.microsoft.com/office/drawing/2014/main" val="3328438428"/>
                  </a:ext>
                </a:extLst>
              </a:tr>
            </a:tbl>
          </a:graphicData>
        </a:graphic>
      </p:graphicFrame>
    </p:spTree>
    <p:extLst>
      <p:ext uri="{BB962C8B-B14F-4D97-AF65-F5344CB8AC3E}">
        <p14:creationId xmlns:p14="http://schemas.microsoft.com/office/powerpoint/2010/main" val="14820422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BCD16E3-8CC1-7B21-18BB-2E114AF787AA}"/>
              </a:ext>
            </a:extLst>
          </p:cNvPr>
          <p:cNvGraphicFramePr>
            <a:graphicFrameLocks noGrp="1"/>
          </p:cNvGraphicFramePr>
          <p:nvPr>
            <p:extLst>
              <p:ext uri="{D42A27DB-BD31-4B8C-83A1-F6EECF244321}">
                <p14:modId xmlns:p14="http://schemas.microsoft.com/office/powerpoint/2010/main" val="4247340184"/>
              </p:ext>
            </p:extLst>
          </p:nvPr>
        </p:nvGraphicFramePr>
        <p:xfrm>
          <a:off x="296261" y="2054655"/>
          <a:ext cx="8551479" cy="2865120"/>
        </p:xfrm>
        <a:graphic>
          <a:graphicData uri="http://schemas.openxmlformats.org/drawingml/2006/table">
            <a:tbl>
              <a:tblPr firstRow="1" bandRow="1">
                <a:tableStyleId>{5C22544A-7EE6-4342-B048-85BDC9FD1C3A}</a:tableStyleId>
              </a:tblPr>
              <a:tblGrid>
                <a:gridCol w="3970330">
                  <a:extLst>
                    <a:ext uri="{9D8B030D-6E8A-4147-A177-3AD203B41FA5}">
                      <a16:colId xmlns:a16="http://schemas.microsoft.com/office/drawing/2014/main" val="2973766356"/>
                    </a:ext>
                  </a:extLst>
                </a:gridCol>
                <a:gridCol w="1730656">
                  <a:extLst>
                    <a:ext uri="{9D8B030D-6E8A-4147-A177-3AD203B41FA5}">
                      <a16:colId xmlns:a16="http://schemas.microsoft.com/office/drawing/2014/main" val="1886442611"/>
                    </a:ext>
                  </a:extLst>
                </a:gridCol>
                <a:gridCol w="2850493">
                  <a:extLst>
                    <a:ext uri="{9D8B030D-6E8A-4147-A177-3AD203B41FA5}">
                      <a16:colId xmlns:a16="http://schemas.microsoft.com/office/drawing/2014/main" val="3988413176"/>
                    </a:ext>
                  </a:extLst>
                </a:gridCol>
              </a:tblGrid>
              <a:tr h="370840">
                <a:tc>
                  <a:txBody>
                    <a:bodyPr/>
                    <a:lstStyle/>
                    <a:p>
                      <a:pPr algn="ctr"/>
                      <a:r>
                        <a:rPr lang="en-US" dirty="0">
                          <a:latin typeface="Tw Cen MT" panose="020B0602020104020603" pitchFamily="34" charset="77"/>
                        </a:rPr>
                        <a:t>TOPICS</a:t>
                      </a:r>
                    </a:p>
                  </a:txBody>
                  <a:tcPr/>
                </a:tc>
                <a:tc>
                  <a:txBody>
                    <a:bodyPr/>
                    <a:lstStyle/>
                    <a:p>
                      <a:pPr algn="ctr"/>
                      <a:r>
                        <a:rPr lang="en-US" dirty="0">
                          <a:latin typeface="Tw Cen MT" panose="020B0602020104020603" pitchFamily="34" charset="77"/>
                        </a:rPr>
                        <a:t>COMMITMENT</a:t>
                      </a:r>
                    </a:p>
                    <a:p>
                      <a:pPr algn="ctr"/>
                      <a:r>
                        <a:rPr lang="en-US" dirty="0">
                          <a:latin typeface="Tw Cen MT" panose="020B0602020104020603" pitchFamily="34" charset="77"/>
                        </a:rPr>
                        <a:t>(1-10)</a:t>
                      </a:r>
                    </a:p>
                  </a:txBody>
                  <a:tcPr/>
                </a:tc>
                <a:tc>
                  <a:txBody>
                    <a:bodyPr/>
                    <a:lstStyle/>
                    <a:p>
                      <a:pPr algn="ctr"/>
                      <a:r>
                        <a:rPr lang="en-US" dirty="0">
                          <a:latin typeface="Tw Cen MT" panose="020B0602020104020603" pitchFamily="34" charset="77"/>
                        </a:rPr>
                        <a:t>ACTION PLAN</a:t>
                      </a:r>
                    </a:p>
                    <a:p>
                      <a:pPr algn="ctr"/>
                      <a:r>
                        <a:rPr lang="en-US" dirty="0">
                          <a:latin typeface="Tw Cen MT" panose="020B0602020104020603" pitchFamily="34" charset="77"/>
                        </a:rPr>
                        <a:t>(Steps to take)</a:t>
                      </a:r>
                    </a:p>
                  </a:txBody>
                  <a:tcPr/>
                </a:tc>
                <a:extLst>
                  <a:ext uri="{0D108BD9-81ED-4DB2-BD59-A6C34878D82A}">
                    <a16:rowId xmlns:a16="http://schemas.microsoft.com/office/drawing/2014/main" val="224354674"/>
                  </a:ext>
                </a:extLst>
              </a:tr>
              <a:tr h="370840">
                <a:tc>
                  <a:txBody>
                    <a:bodyPr/>
                    <a:lstStyle/>
                    <a:p>
                      <a:pPr algn="ctr"/>
                      <a:r>
                        <a:rPr lang="en-US" dirty="0">
                          <a:latin typeface="Tw Cen MT" panose="020B0602020104020603" pitchFamily="34" charset="77"/>
                        </a:rPr>
                        <a:t>TIME MANAGEMENT TOOLS</a:t>
                      </a:r>
                    </a:p>
                  </a:txBody>
                  <a:tcPr>
                    <a:solidFill>
                      <a:schemeClr val="accent6">
                        <a:lumMod val="40000"/>
                        <a:lumOff val="60000"/>
                      </a:schemeClr>
                    </a:solidFill>
                  </a:tcPr>
                </a:tc>
                <a:tc>
                  <a:txBody>
                    <a:bodyPr/>
                    <a:lstStyle/>
                    <a:p>
                      <a:pPr algn="ctr"/>
                      <a:endParaRPr lang="en-US" dirty="0">
                        <a:latin typeface="Tw Cen MT" panose="020B0602020104020603" pitchFamily="34" charset="77"/>
                      </a:endParaRPr>
                    </a:p>
                  </a:txBody>
                  <a:tcPr>
                    <a:solidFill>
                      <a:schemeClr val="accent6">
                        <a:lumMod val="40000"/>
                        <a:lumOff val="60000"/>
                      </a:schemeClr>
                    </a:solidFill>
                  </a:tcPr>
                </a:tc>
                <a:tc>
                  <a:txBody>
                    <a:bodyPr/>
                    <a:lstStyle/>
                    <a:p>
                      <a:pPr algn="ctr"/>
                      <a:endParaRPr lang="en-US" dirty="0">
                        <a:latin typeface="Tw Cen MT" panose="020B0602020104020603" pitchFamily="34" charset="77"/>
                      </a:endParaRPr>
                    </a:p>
                  </a:txBody>
                  <a:tcPr>
                    <a:solidFill>
                      <a:schemeClr val="accent6">
                        <a:lumMod val="40000"/>
                        <a:lumOff val="60000"/>
                      </a:schemeClr>
                    </a:solidFill>
                  </a:tcPr>
                </a:tc>
                <a:extLst>
                  <a:ext uri="{0D108BD9-81ED-4DB2-BD59-A6C34878D82A}">
                    <a16:rowId xmlns:a16="http://schemas.microsoft.com/office/drawing/2014/main" val="474333342"/>
                  </a:ext>
                </a:extLst>
              </a:tr>
              <a:tr h="370840">
                <a:tc>
                  <a:txBody>
                    <a:bodyPr/>
                    <a:lstStyle/>
                    <a:p>
                      <a:pPr algn="ctr"/>
                      <a:r>
                        <a:rPr lang="en-US" dirty="0">
                          <a:latin typeface="Tw Cen MT" panose="020B0602020104020603" pitchFamily="34" charset="77"/>
                        </a:rPr>
                        <a:t>A.  Find your Hybrid Flow</a:t>
                      </a:r>
                    </a:p>
                  </a:txBody>
                  <a:tcPr/>
                </a:tc>
                <a:tc>
                  <a:txBody>
                    <a:bodyPr/>
                    <a:lstStyle/>
                    <a:p>
                      <a:pPr algn="ctr"/>
                      <a:endParaRPr lang="en-US" dirty="0">
                        <a:latin typeface="Tw Cen MT" panose="020B0602020104020603" pitchFamily="34" charset="77"/>
                      </a:endParaRPr>
                    </a:p>
                  </a:txBody>
                  <a:tcPr/>
                </a:tc>
                <a:tc>
                  <a:txBody>
                    <a:bodyPr/>
                    <a:lstStyle/>
                    <a:p>
                      <a:pPr algn="ctr"/>
                      <a:endParaRPr lang="en-US">
                        <a:latin typeface="Tw Cen MT" panose="020B0602020104020603" pitchFamily="34" charset="77"/>
                      </a:endParaRPr>
                    </a:p>
                  </a:txBody>
                  <a:tcPr/>
                </a:tc>
                <a:extLst>
                  <a:ext uri="{0D108BD9-81ED-4DB2-BD59-A6C34878D82A}">
                    <a16:rowId xmlns:a16="http://schemas.microsoft.com/office/drawing/2014/main" val="216312649"/>
                  </a:ext>
                </a:extLst>
              </a:tr>
              <a:tr h="370840">
                <a:tc>
                  <a:txBody>
                    <a:bodyPr/>
                    <a:lstStyle/>
                    <a:p>
                      <a:pPr algn="ctr"/>
                      <a:r>
                        <a:rPr lang="en-US" dirty="0">
                          <a:latin typeface="Tw Cen MT" panose="020B0602020104020603" pitchFamily="34" charset="77"/>
                        </a:rPr>
                        <a:t>B.  Identify your MVAs</a:t>
                      </a:r>
                    </a:p>
                  </a:txBody>
                  <a:tcPr/>
                </a:tc>
                <a:tc>
                  <a:txBody>
                    <a:bodyPr/>
                    <a:lstStyle/>
                    <a:p>
                      <a:pPr algn="ctr"/>
                      <a:endParaRPr lang="en-US" dirty="0">
                        <a:latin typeface="Tw Cen MT" panose="020B0602020104020603" pitchFamily="34" charset="77"/>
                      </a:endParaRPr>
                    </a:p>
                  </a:txBody>
                  <a:tcPr/>
                </a:tc>
                <a:tc>
                  <a:txBody>
                    <a:bodyPr/>
                    <a:lstStyle/>
                    <a:p>
                      <a:pPr algn="ctr"/>
                      <a:endParaRPr lang="en-US" dirty="0">
                        <a:latin typeface="Tw Cen MT" panose="020B0602020104020603" pitchFamily="34" charset="77"/>
                      </a:endParaRPr>
                    </a:p>
                  </a:txBody>
                  <a:tcPr/>
                </a:tc>
                <a:extLst>
                  <a:ext uri="{0D108BD9-81ED-4DB2-BD59-A6C34878D82A}">
                    <a16:rowId xmlns:a16="http://schemas.microsoft.com/office/drawing/2014/main" val="2152197276"/>
                  </a:ext>
                </a:extLst>
              </a:tr>
              <a:tr h="370840">
                <a:tc>
                  <a:txBody>
                    <a:bodyPr/>
                    <a:lstStyle/>
                    <a:p>
                      <a:pPr algn="ctr"/>
                      <a:r>
                        <a:rPr lang="en-US" dirty="0">
                          <a:latin typeface="Tw Cen MT" panose="020B0602020104020603" pitchFamily="34" charset="77"/>
                        </a:rPr>
                        <a:t>C.  Create your Individual Calendar Plan</a:t>
                      </a:r>
                    </a:p>
                  </a:txBody>
                  <a:tcPr/>
                </a:tc>
                <a:tc>
                  <a:txBody>
                    <a:bodyPr/>
                    <a:lstStyle/>
                    <a:p>
                      <a:pPr algn="ctr"/>
                      <a:endParaRPr lang="en-US">
                        <a:latin typeface="Tw Cen MT" panose="020B0602020104020603" pitchFamily="34" charset="77"/>
                      </a:endParaRPr>
                    </a:p>
                  </a:txBody>
                  <a:tcPr/>
                </a:tc>
                <a:tc>
                  <a:txBody>
                    <a:bodyPr/>
                    <a:lstStyle/>
                    <a:p>
                      <a:pPr algn="ctr"/>
                      <a:endParaRPr lang="en-US" dirty="0">
                        <a:latin typeface="Tw Cen MT" panose="020B0602020104020603" pitchFamily="34" charset="77"/>
                      </a:endParaRPr>
                    </a:p>
                  </a:txBody>
                  <a:tcPr/>
                </a:tc>
                <a:extLst>
                  <a:ext uri="{0D108BD9-81ED-4DB2-BD59-A6C34878D82A}">
                    <a16:rowId xmlns:a16="http://schemas.microsoft.com/office/drawing/2014/main" val="1660301820"/>
                  </a:ext>
                </a:extLst>
              </a:tr>
              <a:tr h="370840">
                <a:tc>
                  <a:txBody>
                    <a:bodyPr/>
                    <a:lstStyle/>
                    <a:p>
                      <a:pPr algn="ctr"/>
                      <a:r>
                        <a:rPr lang="en-US" dirty="0">
                          <a:latin typeface="Tw Cen MT" panose="020B0602020104020603" pitchFamily="34" charset="77"/>
                        </a:rPr>
                        <a:t>COLLABORATION TOOL</a:t>
                      </a:r>
                    </a:p>
                  </a:txBody>
                  <a:tcPr>
                    <a:solidFill>
                      <a:schemeClr val="accent6">
                        <a:lumMod val="40000"/>
                        <a:lumOff val="60000"/>
                      </a:schemeClr>
                    </a:solidFill>
                  </a:tcPr>
                </a:tc>
                <a:tc>
                  <a:txBody>
                    <a:bodyPr/>
                    <a:lstStyle/>
                    <a:p>
                      <a:pPr algn="ctr"/>
                      <a:endParaRPr lang="en-US" dirty="0">
                        <a:latin typeface="Tw Cen MT" panose="020B0602020104020603" pitchFamily="34" charset="77"/>
                      </a:endParaRPr>
                    </a:p>
                  </a:txBody>
                  <a:tcPr>
                    <a:solidFill>
                      <a:schemeClr val="accent6">
                        <a:lumMod val="40000"/>
                        <a:lumOff val="60000"/>
                      </a:schemeClr>
                    </a:solidFill>
                  </a:tcPr>
                </a:tc>
                <a:tc>
                  <a:txBody>
                    <a:bodyPr/>
                    <a:lstStyle/>
                    <a:p>
                      <a:pPr algn="ctr"/>
                      <a:endParaRPr lang="en-US" dirty="0">
                        <a:latin typeface="Tw Cen MT" panose="020B0602020104020603" pitchFamily="34" charset="77"/>
                      </a:endParaRPr>
                    </a:p>
                  </a:txBody>
                  <a:tcPr>
                    <a:solidFill>
                      <a:schemeClr val="accent6">
                        <a:lumMod val="40000"/>
                        <a:lumOff val="60000"/>
                      </a:schemeClr>
                    </a:solidFill>
                  </a:tcPr>
                </a:tc>
                <a:extLst>
                  <a:ext uri="{0D108BD9-81ED-4DB2-BD59-A6C34878D82A}">
                    <a16:rowId xmlns:a16="http://schemas.microsoft.com/office/drawing/2014/main" val="1061606149"/>
                  </a:ext>
                </a:extLst>
              </a:tr>
              <a:tr h="370840">
                <a:tc>
                  <a:txBody>
                    <a:bodyPr/>
                    <a:lstStyle/>
                    <a:p>
                      <a:pPr algn="ctr"/>
                      <a:r>
                        <a:rPr lang="en-US" dirty="0">
                          <a:latin typeface="Tw Cen MT" panose="020B0602020104020603" pitchFamily="34" charset="77"/>
                        </a:rPr>
                        <a:t>A. When-Where-What Matrix</a:t>
                      </a:r>
                    </a:p>
                  </a:txBody>
                  <a:tcPr/>
                </a:tc>
                <a:tc>
                  <a:txBody>
                    <a:bodyPr/>
                    <a:lstStyle/>
                    <a:p>
                      <a:pPr algn="ctr"/>
                      <a:endParaRPr lang="en-US">
                        <a:latin typeface="Tw Cen MT" panose="020B0602020104020603" pitchFamily="34" charset="77"/>
                      </a:endParaRPr>
                    </a:p>
                  </a:txBody>
                  <a:tcPr/>
                </a:tc>
                <a:tc>
                  <a:txBody>
                    <a:bodyPr/>
                    <a:lstStyle/>
                    <a:p>
                      <a:pPr algn="ctr"/>
                      <a:endParaRPr lang="en-US" dirty="0">
                        <a:latin typeface="Tw Cen MT" panose="020B0602020104020603" pitchFamily="34" charset="77"/>
                      </a:endParaRPr>
                    </a:p>
                  </a:txBody>
                  <a:tcPr/>
                </a:tc>
                <a:extLst>
                  <a:ext uri="{0D108BD9-81ED-4DB2-BD59-A6C34878D82A}">
                    <a16:rowId xmlns:a16="http://schemas.microsoft.com/office/drawing/2014/main" val="1310889397"/>
                  </a:ext>
                </a:extLst>
              </a:tr>
            </a:tbl>
          </a:graphicData>
        </a:graphic>
      </p:graphicFrame>
      <p:sp>
        <p:nvSpPr>
          <p:cNvPr id="3" name="TextBox 2">
            <a:extLst>
              <a:ext uri="{FF2B5EF4-FFF2-40B4-BE49-F238E27FC236}">
                <a16:creationId xmlns:a16="http://schemas.microsoft.com/office/drawing/2014/main" id="{74DA16F1-E566-CC7F-D843-7B361ED8ACF4}"/>
              </a:ext>
            </a:extLst>
          </p:cNvPr>
          <p:cNvSpPr txBox="1"/>
          <p:nvPr/>
        </p:nvSpPr>
        <p:spPr>
          <a:xfrm>
            <a:off x="601670" y="1129365"/>
            <a:ext cx="7940660" cy="584775"/>
          </a:xfrm>
          <a:prstGeom prst="rect">
            <a:avLst/>
          </a:prstGeom>
          <a:noFill/>
        </p:spPr>
        <p:txBody>
          <a:bodyPr wrap="square" rtlCol="0">
            <a:spAutoFit/>
          </a:bodyPr>
          <a:lstStyle/>
          <a:p>
            <a:pPr algn="ctr"/>
            <a:r>
              <a:rPr lang="en-US" sz="3200" dirty="0">
                <a:latin typeface="Tw Cen MT" panose="020B0602020104020603" pitchFamily="34" charset="77"/>
              </a:rPr>
              <a:t>Hybrid Excellence Learning Plan (HELP)</a:t>
            </a:r>
          </a:p>
        </p:txBody>
      </p:sp>
    </p:spTree>
    <p:extLst>
      <p:ext uri="{BB962C8B-B14F-4D97-AF65-F5344CB8AC3E}">
        <p14:creationId xmlns:p14="http://schemas.microsoft.com/office/powerpoint/2010/main" val="1671119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4DAFC7-80EE-F216-33CA-B56C1A86FC62}"/>
              </a:ext>
            </a:extLst>
          </p:cNvPr>
          <p:cNvPicPr>
            <a:picLocks noChangeAspect="1"/>
          </p:cNvPicPr>
          <p:nvPr/>
        </p:nvPicPr>
        <p:blipFill>
          <a:blip r:embed="rId2"/>
          <a:stretch>
            <a:fillRect/>
          </a:stretch>
        </p:blipFill>
        <p:spPr>
          <a:xfrm>
            <a:off x="1440180" y="1205567"/>
            <a:ext cx="6572249" cy="5400974"/>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54E030FF-72DB-F5A0-A7D7-68489109EADD}"/>
              </a:ext>
            </a:extLst>
          </p:cNvPr>
          <p:cNvSpPr txBox="1"/>
          <p:nvPr/>
        </p:nvSpPr>
        <p:spPr>
          <a:xfrm>
            <a:off x="594360" y="251460"/>
            <a:ext cx="8263890" cy="954107"/>
          </a:xfrm>
          <a:prstGeom prst="rect">
            <a:avLst/>
          </a:prstGeom>
          <a:noFill/>
        </p:spPr>
        <p:txBody>
          <a:bodyPr wrap="square" rtlCol="0">
            <a:spAutoFit/>
          </a:bodyPr>
          <a:lstStyle/>
          <a:p>
            <a:pPr algn="ctr"/>
            <a:r>
              <a:rPr lang="en-US" sz="2800" dirty="0">
                <a:latin typeface="Tw Cen MT" panose="020B0602020104020603" pitchFamily="34" charset="77"/>
              </a:rPr>
              <a:t>Time Management Tool 1:  Finding your Hybrid Flow (Example)</a:t>
            </a:r>
          </a:p>
        </p:txBody>
      </p:sp>
      <p:sp>
        <p:nvSpPr>
          <p:cNvPr id="6" name="TextBox 5">
            <a:extLst>
              <a:ext uri="{FF2B5EF4-FFF2-40B4-BE49-F238E27FC236}">
                <a16:creationId xmlns:a16="http://schemas.microsoft.com/office/drawing/2014/main" id="{5C58D82A-63BC-B785-16EF-5B76D01EE1EF}"/>
              </a:ext>
            </a:extLst>
          </p:cNvPr>
          <p:cNvSpPr txBox="1"/>
          <p:nvPr/>
        </p:nvSpPr>
        <p:spPr>
          <a:xfrm>
            <a:off x="2583180" y="2736502"/>
            <a:ext cx="1737360" cy="1384995"/>
          </a:xfrm>
          <a:prstGeom prst="rect">
            <a:avLst/>
          </a:prstGeom>
          <a:noFill/>
          <a:ln>
            <a:solidFill>
              <a:srgbClr val="00B050"/>
            </a:solidFill>
          </a:ln>
        </p:spPr>
        <p:txBody>
          <a:bodyPr wrap="square" rtlCol="0">
            <a:spAutoFit/>
          </a:bodyPr>
          <a:lstStyle/>
          <a:p>
            <a:r>
              <a:rPr lang="en-US" sz="1200" dirty="0">
                <a:latin typeface="Tw Cen MT" panose="020B0602020104020603" pitchFamily="34" charset="77"/>
              </a:rPr>
              <a:t>Staff Meeting</a:t>
            </a:r>
          </a:p>
          <a:p>
            <a:endParaRPr lang="en-US" sz="1200" dirty="0">
              <a:latin typeface="Tw Cen MT" panose="020B0602020104020603" pitchFamily="34" charset="77"/>
            </a:endParaRPr>
          </a:p>
          <a:p>
            <a:r>
              <a:rPr lang="en-US" sz="1200" dirty="0" err="1">
                <a:latin typeface="Tw Cen MT" panose="020B0602020104020603" pitchFamily="34" charset="77"/>
              </a:rPr>
              <a:t>Clinet</a:t>
            </a:r>
            <a:r>
              <a:rPr lang="en-US" sz="1200" dirty="0">
                <a:latin typeface="Tw Cen MT" panose="020B0602020104020603" pitchFamily="34" charset="77"/>
              </a:rPr>
              <a:t> Meeting</a:t>
            </a:r>
          </a:p>
          <a:p>
            <a:endParaRPr lang="en-US" sz="1200" dirty="0">
              <a:latin typeface="Tw Cen MT" panose="020B0602020104020603" pitchFamily="34" charset="77"/>
            </a:endParaRPr>
          </a:p>
          <a:p>
            <a:r>
              <a:rPr lang="en-US" sz="1200" dirty="0">
                <a:latin typeface="Tw Cen MT" panose="020B0602020104020603" pitchFamily="34" charset="77"/>
              </a:rPr>
              <a:t>1-1 with Colleague</a:t>
            </a:r>
          </a:p>
          <a:p>
            <a:endParaRPr lang="en-US" sz="1200" dirty="0">
              <a:latin typeface="Tw Cen MT" panose="020B0602020104020603" pitchFamily="34" charset="77"/>
            </a:endParaRPr>
          </a:p>
          <a:p>
            <a:r>
              <a:rPr lang="en-US" sz="1200" dirty="0">
                <a:latin typeface="Tw Cen MT" panose="020B0602020104020603" pitchFamily="34" charset="77"/>
              </a:rPr>
              <a:t>Update your Boss</a:t>
            </a:r>
          </a:p>
        </p:txBody>
      </p:sp>
      <p:sp>
        <p:nvSpPr>
          <p:cNvPr id="7" name="Rounded Rectangle 6">
            <a:extLst>
              <a:ext uri="{FF2B5EF4-FFF2-40B4-BE49-F238E27FC236}">
                <a16:creationId xmlns:a16="http://schemas.microsoft.com/office/drawing/2014/main" id="{F5996CC8-DEA4-146B-2B90-650345743784}"/>
              </a:ext>
            </a:extLst>
          </p:cNvPr>
          <p:cNvSpPr/>
          <p:nvPr/>
        </p:nvSpPr>
        <p:spPr>
          <a:xfrm>
            <a:off x="2583180" y="4354830"/>
            <a:ext cx="1817370" cy="1897380"/>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Flow Zone</a:t>
            </a:r>
          </a:p>
        </p:txBody>
      </p:sp>
    </p:spTree>
    <p:extLst>
      <p:ext uri="{BB962C8B-B14F-4D97-AF65-F5344CB8AC3E}">
        <p14:creationId xmlns:p14="http://schemas.microsoft.com/office/powerpoint/2010/main" val="3535229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BCD16E3-8CC1-7B21-18BB-2E114AF787AA}"/>
              </a:ext>
            </a:extLst>
          </p:cNvPr>
          <p:cNvGraphicFramePr>
            <a:graphicFrameLocks noGrp="1"/>
          </p:cNvGraphicFramePr>
          <p:nvPr/>
        </p:nvGraphicFramePr>
        <p:xfrm>
          <a:off x="296261" y="1867836"/>
          <a:ext cx="8551479" cy="3489960"/>
        </p:xfrm>
        <a:graphic>
          <a:graphicData uri="http://schemas.openxmlformats.org/drawingml/2006/table">
            <a:tbl>
              <a:tblPr firstRow="1" bandRow="1">
                <a:tableStyleId>{5C22544A-7EE6-4342-B048-85BDC9FD1C3A}</a:tableStyleId>
              </a:tblPr>
              <a:tblGrid>
                <a:gridCol w="3970330">
                  <a:extLst>
                    <a:ext uri="{9D8B030D-6E8A-4147-A177-3AD203B41FA5}">
                      <a16:colId xmlns:a16="http://schemas.microsoft.com/office/drawing/2014/main" val="2973766356"/>
                    </a:ext>
                  </a:extLst>
                </a:gridCol>
                <a:gridCol w="1730656">
                  <a:extLst>
                    <a:ext uri="{9D8B030D-6E8A-4147-A177-3AD203B41FA5}">
                      <a16:colId xmlns:a16="http://schemas.microsoft.com/office/drawing/2014/main" val="1886442611"/>
                    </a:ext>
                  </a:extLst>
                </a:gridCol>
                <a:gridCol w="2850493">
                  <a:extLst>
                    <a:ext uri="{9D8B030D-6E8A-4147-A177-3AD203B41FA5}">
                      <a16:colId xmlns:a16="http://schemas.microsoft.com/office/drawing/2014/main" val="3988413176"/>
                    </a:ext>
                  </a:extLst>
                </a:gridCol>
              </a:tblGrid>
              <a:tr h="370840">
                <a:tc>
                  <a:txBody>
                    <a:bodyPr/>
                    <a:lstStyle/>
                    <a:p>
                      <a:pPr algn="ctr"/>
                      <a:r>
                        <a:rPr lang="en-US" dirty="0">
                          <a:latin typeface="Tw Cen MT" panose="020B0602020104020603" pitchFamily="34" charset="77"/>
                        </a:rPr>
                        <a:t>TOPICS</a:t>
                      </a:r>
                    </a:p>
                  </a:txBody>
                  <a:tcPr/>
                </a:tc>
                <a:tc>
                  <a:txBody>
                    <a:bodyPr/>
                    <a:lstStyle/>
                    <a:p>
                      <a:pPr algn="ctr"/>
                      <a:r>
                        <a:rPr lang="en-US" dirty="0">
                          <a:latin typeface="Tw Cen MT" panose="020B0602020104020603" pitchFamily="34" charset="77"/>
                        </a:rPr>
                        <a:t>COMMITMENT</a:t>
                      </a:r>
                    </a:p>
                    <a:p>
                      <a:pPr algn="ctr"/>
                      <a:r>
                        <a:rPr lang="en-US" dirty="0">
                          <a:latin typeface="Tw Cen MT" panose="020B0602020104020603" pitchFamily="34" charset="77"/>
                        </a:rPr>
                        <a:t>(1-10)</a:t>
                      </a:r>
                    </a:p>
                  </a:txBody>
                  <a:tcPr/>
                </a:tc>
                <a:tc>
                  <a:txBody>
                    <a:bodyPr/>
                    <a:lstStyle/>
                    <a:p>
                      <a:pPr algn="ctr"/>
                      <a:r>
                        <a:rPr lang="en-US" dirty="0">
                          <a:latin typeface="Tw Cen MT" panose="020B0602020104020603" pitchFamily="34" charset="77"/>
                        </a:rPr>
                        <a:t>ACTION PLAN</a:t>
                      </a:r>
                    </a:p>
                    <a:p>
                      <a:pPr algn="ctr"/>
                      <a:r>
                        <a:rPr lang="en-US" dirty="0">
                          <a:latin typeface="Tw Cen MT" panose="020B0602020104020603" pitchFamily="34" charset="77"/>
                        </a:rPr>
                        <a:t>(Steps to take)</a:t>
                      </a:r>
                    </a:p>
                  </a:txBody>
                  <a:tcPr/>
                </a:tc>
                <a:extLst>
                  <a:ext uri="{0D108BD9-81ED-4DB2-BD59-A6C34878D82A}">
                    <a16:rowId xmlns:a16="http://schemas.microsoft.com/office/drawing/2014/main" val="224354674"/>
                  </a:ext>
                </a:extLst>
              </a:tr>
              <a:tr h="370840">
                <a:tc>
                  <a:txBody>
                    <a:bodyPr/>
                    <a:lstStyle/>
                    <a:p>
                      <a:pPr algn="ctr"/>
                      <a:r>
                        <a:rPr lang="en-US" dirty="0">
                          <a:latin typeface="Tw Cen MT" panose="020B0602020104020603" pitchFamily="34" charset="77"/>
                        </a:rPr>
                        <a:t>PRODUCTIVITY TOOLS</a:t>
                      </a:r>
                    </a:p>
                  </a:txBody>
                  <a:tcPr>
                    <a:solidFill>
                      <a:schemeClr val="accent6">
                        <a:lumMod val="40000"/>
                        <a:lumOff val="60000"/>
                      </a:schemeClr>
                    </a:solidFill>
                  </a:tcPr>
                </a:tc>
                <a:tc>
                  <a:txBody>
                    <a:bodyPr/>
                    <a:lstStyle/>
                    <a:p>
                      <a:pPr algn="ctr"/>
                      <a:endParaRPr lang="en-US" dirty="0">
                        <a:latin typeface="Tw Cen MT" panose="020B0602020104020603" pitchFamily="34" charset="77"/>
                      </a:endParaRPr>
                    </a:p>
                  </a:txBody>
                  <a:tcPr>
                    <a:solidFill>
                      <a:schemeClr val="accent6">
                        <a:lumMod val="40000"/>
                        <a:lumOff val="60000"/>
                      </a:schemeClr>
                    </a:solidFill>
                  </a:tcPr>
                </a:tc>
                <a:tc>
                  <a:txBody>
                    <a:bodyPr/>
                    <a:lstStyle/>
                    <a:p>
                      <a:pPr algn="ctr"/>
                      <a:endParaRPr lang="en-US" dirty="0">
                        <a:latin typeface="Tw Cen MT" panose="020B0602020104020603" pitchFamily="34" charset="77"/>
                      </a:endParaRPr>
                    </a:p>
                  </a:txBody>
                  <a:tcPr>
                    <a:solidFill>
                      <a:schemeClr val="accent6">
                        <a:lumMod val="40000"/>
                        <a:lumOff val="60000"/>
                      </a:schemeClr>
                    </a:solidFill>
                  </a:tcPr>
                </a:tc>
                <a:extLst>
                  <a:ext uri="{0D108BD9-81ED-4DB2-BD59-A6C34878D82A}">
                    <a16:rowId xmlns:a16="http://schemas.microsoft.com/office/drawing/2014/main" val="474333342"/>
                  </a:ext>
                </a:extLst>
              </a:tr>
              <a:tr h="370840">
                <a:tc>
                  <a:txBody>
                    <a:bodyPr/>
                    <a:lstStyle/>
                    <a:p>
                      <a:pPr algn="ctr"/>
                      <a:r>
                        <a:rPr lang="en-US" dirty="0">
                          <a:latin typeface="Tw Cen MT" panose="020B0602020104020603" pitchFamily="34" charset="77"/>
                        </a:rPr>
                        <a:t>A.  Setting up your Gathering Points</a:t>
                      </a:r>
                    </a:p>
                  </a:txBody>
                  <a:tcPr/>
                </a:tc>
                <a:tc>
                  <a:txBody>
                    <a:bodyPr/>
                    <a:lstStyle/>
                    <a:p>
                      <a:pPr algn="ctr"/>
                      <a:endParaRPr lang="en-US" dirty="0">
                        <a:latin typeface="Tw Cen MT" panose="020B0602020104020603" pitchFamily="34" charset="77"/>
                      </a:endParaRPr>
                    </a:p>
                  </a:txBody>
                  <a:tcPr/>
                </a:tc>
                <a:tc>
                  <a:txBody>
                    <a:bodyPr/>
                    <a:lstStyle/>
                    <a:p>
                      <a:pPr algn="ctr"/>
                      <a:endParaRPr lang="en-US" dirty="0">
                        <a:latin typeface="Tw Cen MT" panose="020B0602020104020603" pitchFamily="34" charset="77"/>
                      </a:endParaRPr>
                    </a:p>
                  </a:txBody>
                  <a:tcPr/>
                </a:tc>
                <a:extLst>
                  <a:ext uri="{0D108BD9-81ED-4DB2-BD59-A6C34878D82A}">
                    <a16:rowId xmlns:a16="http://schemas.microsoft.com/office/drawing/2014/main" val="2152197276"/>
                  </a:ext>
                </a:extLst>
              </a:tr>
              <a:tr h="370840">
                <a:tc>
                  <a:txBody>
                    <a:bodyPr/>
                    <a:lstStyle/>
                    <a:p>
                      <a:pPr algn="ctr"/>
                      <a:r>
                        <a:rPr lang="en-US" dirty="0">
                          <a:latin typeface="Tw Cen MT" panose="020B0602020104020603" pitchFamily="34" charset="77"/>
                        </a:rPr>
                        <a:t>LEVERAGING TECH TOOLS</a:t>
                      </a:r>
                    </a:p>
                  </a:txBody>
                  <a:tcPr>
                    <a:solidFill>
                      <a:schemeClr val="accent6">
                        <a:lumMod val="40000"/>
                        <a:lumOff val="60000"/>
                      </a:schemeClr>
                    </a:solidFill>
                  </a:tcPr>
                </a:tc>
                <a:tc>
                  <a:txBody>
                    <a:bodyPr/>
                    <a:lstStyle/>
                    <a:p>
                      <a:pPr algn="ctr"/>
                      <a:endParaRPr lang="en-US" dirty="0">
                        <a:latin typeface="Tw Cen MT" panose="020B0602020104020603" pitchFamily="34" charset="77"/>
                      </a:endParaRPr>
                    </a:p>
                  </a:txBody>
                  <a:tcPr>
                    <a:solidFill>
                      <a:schemeClr val="accent6">
                        <a:lumMod val="40000"/>
                        <a:lumOff val="60000"/>
                      </a:schemeClr>
                    </a:solidFill>
                  </a:tcPr>
                </a:tc>
                <a:tc>
                  <a:txBody>
                    <a:bodyPr/>
                    <a:lstStyle/>
                    <a:p>
                      <a:pPr algn="ctr"/>
                      <a:endParaRPr lang="en-US" dirty="0">
                        <a:latin typeface="Tw Cen MT" panose="020B0602020104020603" pitchFamily="34" charset="77"/>
                      </a:endParaRPr>
                    </a:p>
                  </a:txBody>
                  <a:tcPr>
                    <a:solidFill>
                      <a:schemeClr val="accent6">
                        <a:lumMod val="40000"/>
                        <a:lumOff val="60000"/>
                      </a:schemeClr>
                    </a:solidFill>
                  </a:tcPr>
                </a:tc>
                <a:extLst>
                  <a:ext uri="{0D108BD9-81ED-4DB2-BD59-A6C34878D82A}">
                    <a16:rowId xmlns:a16="http://schemas.microsoft.com/office/drawing/2014/main" val="1061606149"/>
                  </a:ext>
                </a:extLst>
              </a:tr>
              <a:tr h="370840">
                <a:tc>
                  <a:txBody>
                    <a:bodyPr/>
                    <a:lstStyle/>
                    <a:p>
                      <a:pPr marL="342900" indent="-342900" algn="ctr">
                        <a:buAutoNum type="alphaUcPeriod"/>
                      </a:pPr>
                      <a:r>
                        <a:rPr lang="en-US" dirty="0">
                          <a:latin typeface="Tw Cen MT" panose="020B0602020104020603" pitchFamily="34" charset="77"/>
                        </a:rPr>
                        <a:t>5-Point Tech Check</a:t>
                      </a:r>
                    </a:p>
                    <a:p>
                      <a:pPr marL="0" indent="0" algn="ctr">
                        <a:buFontTx/>
                        <a:buNone/>
                      </a:pPr>
                      <a:r>
                        <a:rPr lang="en-US" dirty="0">
                          <a:latin typeface="Tw Cen MT" panose="020B0602020104020603" pitchFamily="34" charset="77"/>
                        </a:rPr>
                        <a:t>Security</a:t>
                      </a:r>
                    </a:p>
                    <a:p>
                      <a:pPr marL="0" indent="0" algn="ctr">
                        <a:buFontTx/>
                        <a:buNone/>
                      </a:pPr>
                      <a:r>
                        <a:rPr lang="en-US" dirty="0">
                          <a:latin typeface="Tw Cen MT" panose="020B0602020104020603" pitchFamily="34" charset="77"/>
                        </a:rPr>
                        <a:t>Collaboration</a:t>
                      </a:r>
                    </a:p>
                    <a:p>
                      <a:pPr marL="0" indent="0" algn="ctr">
                        <a:buFontTx/>
                        <a:buNone/>
                      </a:pPr>
                      <a:r>
                        <a:rPr lang="en-US" dirty="0">
                          <a:latin typeface="Tw Cen MT" panose="020B0602020104020603" pitchFamily="34" charset="77"/>
                        </a:rPr>
                        <a:t>Communication</a:t>
                      </a:r>
                    </a:p>
                    <a:p>
                      <a:pPr marL="0" indent="0" algn="ctr">
                        <a:buFontTx/>
                        <a:buNone/>
                      </a:pPr>
                      <a:r>
                        <a:rPr lang="en-US" dirty="0">
                          <a:latin typeface="Tw Cen MT" panose="020B0602020104020603" pitchFamily="34" charset="77"/>
                        </a:rPr>
                        <a:t>Connectedness</a:t>
                      </a:r>
                    </a:p>
                    <a:p>
                      <a:pPr marL="0" indent="0" algn="ctr">
                        <a:buFontTx/>
                        <a:buNone/>
                      </a:pPr>
                      <a:r>
                        <a:rPr lang="en-US" dirty="0">
                          <a:latin typeface="Tw Cen MT" panose="020B0602020104020603" pitchFamily="34" charset="77"/>
                        </a:rPr>
                        <a:t>Productivity</a:t>
                      </a:r>
                    </a:p>
                  </a:txBody>
                  <a:tcPr/>
                </a:tc>
                <a:tc>
                  <a:txBody>
                    <a:bodyPr/>
                    <a:lstStyle/>
                    <a:p>
                      <a:pPr algn="ctr"/>
                      <a:endParaRPr lang="en-US">
                        <a:latin typeface="Tw Cen MT" panose="020B0602020104020603" pitchFamily="34" charset="77"/>
                      </a:endParaRPr>
                    </a:p>
                  </a:txBody>
                  <a:tcPr/>
                </a:tc>
                <a:tc>
                  <a:txBody>
                    <a:bodyPr/>
                    <a:lstStyle/>
                    <a:p>
                      <a:pPr algn="ctr"/>
                      <a:endParaRPr lang="en-US" dirty="0">
                        <a:latin typeface="Tw Cen MT" panose="020B0602020104020603" pitchFamily="34" charset="77"/>
                      </a:endParaRPr>
                    </a:p>
                  </a:txBody>
                  <a:tcPr/>
                </a:tc>
                <a:extLst>
                  <a:ext uri="{0D108BD9-81ED-4DB2-BD59-A6C34878D82A}">
                    <a16:rowId xmlns:a16="http://schemas.microsoft.com/office/drawing/2014/main" val="1310889397"/>
                  </a:ext>
                </a:extLst>
              </a:tr>
            </a:tbl>
          </a:graphicData>
        </a:graphic>
      </p:graphicFrame>
      <p:sp>
        <p:nvSpPr>
          <p:cNvPr id="3" name="TextBox 2">
            <a:extLst>
              <a:ext uri="{FF2B5EF4-FFF2-40B4-BE49-F238E27FC236}">
                <a16:creationId xmlns:a16="http://schemas.microsoft.com/office/drawing/2014/main" id="{74DA16F1-E566-CC7F-D843-7B361ED8ACF4}"/>
              </a:ext>
            </a:extLst>
          </p:cNvPr>
          <p:cNvSpPr txBox="1"/>
          <p:nvPr/>
        </p:nvSpPr>
        <p:spPr>
          <a:xfrm>
            <a:off x="601670" y="1129365"/>
            <a:ext cx="7940660" cy="584775"/>
          </a:xfrm>
          <a:prstGeom prst="rect">
            <a:avLst/>
          </a:prstGeom>
          <a:noFill/>
        </p:spPr>
        <p:txBody>
          <a:bodyPr wrap="square" rtlCol="0">
            <a:spAutoFit/>
          </a:bodyPr>
          <a:lstStyle/>
          <a:p>
            <a:pPr algn="ctr"/>
            <a:r>
              <a:rPr lang="en-US" sz="3200" dirty="0">
                <a:latin typeface="Tw Cen MT" panose="020B0602020104020603" pitchFamily="34" charset="77"/>
              </a:rPr>
              <a:t>Hybrid Excellence Learning Plan (HELP)</a:t>
            </a:r>
          </a:p>
        </p:txBody>
      </p:sp>
    </p:spTree>
    <p:extLst>
      <p:ext uri="{BB962C8B-B14F-4D97-AF65-F5344CB8AC3E}">
        <p14:creationId xmlns:p14="http://schemas.microsoft.com/office/powerpoint/2010/main" val="2074481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4DAFC7-80EE-F216-33CA-B56C1A86FC62}"/>
              </a:ext>
            </a:extLst>
          </p:cNvPr>
          <p:cNvPicPr>
            <a:picLocks noChangeAspect="1"/>
          </p:cNvPicPr>
          <p:nvPr/>
        </p:nvPicPr>
        <p:blipFill>
          <a:blip r:embed="rId2"/>
          <a:stretch>
            <a:fillRect/>
          </a:stretch>
        </p:blipFill>
        <p:spPr>
          <a:xfrm>
            <a:off x="1440180" y="1205566"/>
            <a:ext cx="6572249" cy="5400974"/>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54E030FF-72DB-F5A0-A7D7-68489109EADD}"/>
              </a:ext>
            </a:extLst>
          </p:cNvPr>
          <p:cNvSpPr txBox="1"/>
          <p:nvPr/>
        </p:nvSpPr>
        <p:spPr>
          <a:xfrm>
            <a:off x="594360" y="251460"/>
            <a:ext cx="8263890" cy="954107"/>
          </a:xfrm>
          <a:prstGeom prst="rect">
            <a:avLst/>
          </a:prstGeom>
          <a:noFill/>
        </p:spPr>
        <p:txBody>
          <a:bodyPr wrap="square" rtlCol="0">
            <a:spAutoFit/>
          </a:bodyPr>
          <a:lstStyle/>
          <a:p>
            <a:pPr algn="ctr"/>
            <a:r>
              <a:rPr lang="en-US" sz="2800" dirty="0">
                <a:latin typeface="Tw Cen MT" panose="020B0602020104020603" pitchFamily="34" charset="77"/>
              </a:rPr>
              <a:t>Time Management Tool 1:  Finding your Hybrid Flow (Example)</a:t>
            </a:r>
          </a:p>
        </p:txBody>
      </p:sp>
      <p:sp>
        <p:nvSpPr>
          <p:cNvPr id="6" name="TextBox 5">
            <a:extLst>
              <a:ext uri="{FF2B5EF4-FFF2-40B4-BE49-F238E27FC236}">
                <a16:creationId xmlns:a16="http://schemas.microsoft.com/office/drawing/2014/main" id="{5C58D82A-63BC-B785-16EF-5B76D01EE1EF}"/>
              </a:ext>
            </a:extLst>
          </p:cNvPr>
          <p:cNvSpPr txBox="1"/>
          <p:nvPr/>
        </p:nvSpPr>
        <p:spPr>
          <a:xfrm>
            <a:off x="2674620" y="4377690"/>
            <a:ext cx="1737360" cy="1384995"/>
          </a:xfrm>
          <a:prstGeom prst="rect">
            <a:avLst/>
          </a:prstGeom>
          <a:noFill/>
          <a:ln>
            <a:solidFill>
              <a:srgbClr val="00B050"/>
            </a:solidFill>
          </a:ln>
        </p:spPr>
        <p:txBody>
          <a:bodyPr wrap="square" rtlCol="0">
            <a:spAutoFit/>
          </a:bodyPr>
          <a:lstStyle/>
          <a:p>
            <a:r>
              <a:rPr lang="en-US" sz="1200" dirty="0">
                <a:latin typeface="Tw Cen MT" panose="020B0602020104020603" pitchFamily="34" charset="77"/>
              </a:rPr>
              <a:t>Staff Meeting</a:t>
            </a:r>
          </a:p>
          <a:p>
            <a:endParaRPr lang="en-US" sz="1200" dirty="0">
              <a:latin typeface="Tw Cen MT" panose="020B0602020104020603" pitchFamily="34" charset="77"/>
            </a:endParaRPr>
          </a:p>
          <a:p>
            <a:r>
              <a:rPr lang="en-US" sz="1200" dirty="0">
                <a:latin typeface="Tw Cen MT" panose="020B0602020104020603" pitchFamily="34" charset="77"/>
              </a:rPr>
              <a:t>Client Meeting</a:t>
            </a:r>
          </a:p>
          <a:p>
            <a:endParaRPr lang="en-US" sz="1200" dirty="0">
              <a:latin typeface="Tw Cen MT" panose="020B0602020104020603" pitchFamily="34" charset="77"/>
            </a:endParaRPr>
          </a:p>
          <a:p>
            <a:r>
              <a:rPr lang="en-US" sz="1200" dirty="0">
                <a:latin typeface="Tw Cen MT" panose="020B0602020104020603" pitchFamily="34" charset="77"/>
              </a:rPr>
              <a:t>1-1 with Colleague</a:t>
            </a:r>
          </a:p>
          <a:p>
            <a:endParaRPr lang="en-US" sz="1200" dirty="0">
              <a:latin typeface="Tw Cen MT" panose="020B0602020104020603" pitchFamily="34" charset="77"/>
            </a:endParaRPr>
          </a:p>
          <a:p>
            <a:r>
              <a:rPr lang="en-US" sz="1200" dirty="0">
                <a:latin typeface="Tw Cen MT" panose="020B0602020104020603" pitchFamily="34" charset="77"/>
              </a:rPr>
              <a:t>Update your Boss</a:t>
            </a:r>
          </a:p>
        </p:txBody>
      </p:sp>
      <p:sp>
        <p:nvSpPr>
          <p:cNvPr id="7" name="Rounded Rectangle 6">
            <a:extLst>
              <a:ext uri="{FF2B5EF4-FFF2-40B4-BE49-F238E27FC236}">
                <a16:creationId xmlns:a16="http://schemas.microsoft.com/office/drawing/2014/main" id="{F5996CC8-DEA4-146B-2B90-650345743784}"/>
              </a:ext>
            </a:extLst>
          </p:cNvPr>
          <p:cNvSpPr/>
          <p:nvPr/>
        </p:nvSpPr>
        <p:spPr>
          <a:xfrm>
            <a:off x="2594610" y="2480310"/>
            <a:ext cx="1817370" cy="1577340"/>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Flow Zone</a:t>
            </a:r>
          </a:p>
        </p:txBody>
      </p:sp>
    </p:spTree>
    <p:extLst>
      <p:ext uri="{BB962C8B-B14F-4D97-AF65-F5344CB8AC3E}">
        <p14:creationId xmlns:p14="http://schemas.microsoft.com/office/powerpoint/2010/main" val="1664223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4DAFC7-80EE-F216-33CA-B56C1A86FC62}"/>
              </a:ext>
            </a:extLst>
          </p:cNvPr>
          <p:cNvPicPr>
            <a:picLocks noChangeAspect="1"/>
          </p:cNvPicPr>
          <p:nvPr/>
        </p:nvPicPr>
        <p:blipFill>
          <a:blip r:embed="rId2"/>
          <a:stretch>
            <a:fillRect/>
          </a:stretch>
        </p:blipFill>
        <p:spPr>
          <a:xfrm>
            <a:off x="1440180" y="1028700"/>
            <a:ext cx="6572249" cy="5715000"/>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54E030FF-72DB-F5A0-A7D7-68489109EADD}"/>
              </a:ext>
            </a:extLst>
          </p:cNvPr>
          <p:cNvSpPr txBox="1"/>
          <p:nvPr/>
        </p:nvSpPr>
        <p:spPr>
          <a:xfrm>
            <a:off x="594360" y="251460"/>
            <a:ext cx="8263890" cy="954107"/>
          </a:xfrm>
          <a:prstGeom prst="rect">
            <a:avLst/>
          </a:prstGeom>
          <a:noFill/>
        </p:spPr>
        <p:txBody>
          <a:bodyPr wrap="square" rtlCol="0">
            <a:spAutoFit/>
          </a:bodyPr>
          <a:lstStyle/>
          <a:p>
            <a:r>
              <a:rPr lang="en-US" sz="2800" dirty="0">
                <a:latin typeface="Tw Cen MT" panose="020B0602020104020603" pitchFamily="34" charset="77"/>
              </a:rPr>
              <a:t>Time Management Tool 1:  Finding your Hybrid Flow</a:t>
            </a:r>
          </a:p>
          <a:p>
            <a:pPr algn="ctr"/>
            <a:r>
              <a:rPr lang="en-US" sz="2800" dirty="0">
                <a:latin typeface="Tw Cen MT" panose="020B0602020104020603" pitchFamily="34" charset="77"/>
              </a:rPr>
              <a:t>Exercise Sheet</a:t>
            </a:r>
          </a:p>
        </p:txBody>
      </p:sp>
    </p:spTree>
    <p:extLst>
      <p:ext uri="{BB962C8B-B14F-4D97-AF65-F5344CB8AC3E}">
        <p14:creationId xmlns:p14="http://schemas.microsoft.com/office/powerpoint/2010/main" val="2444311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4DAFC7-80EE-F216-33CA-B56C1A86FC62}"/>
              </a:ext>
            </a:extLst>
          </p:cNvPr>
          <p:cNvPicPr>
            <a:picLocks noChangeAspect="1"/>
          </p:cNvPicPr>
          <p:nvPr/>
        </p:nvPicPr>
        <p:blipFill>
          <a:blip r:embed="rId2"/>
          <a:stretch>
            <a:fillRect/>
          </a:stretch>
        </p:blipFill>
        <p:spPr>
          <a:xfrm>
            <a:off x="1440180" y="891540"/>
            <a:ext cx="6572249" cy="5814020"/>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54E030FF-72DB-F5A0-A7D7-68489109EADD}"/>
              </a:ext>
            </a:extLst>
          </p:cNvPr>
          <p:cNvSpPr txBox="1"/>
          <p:nvPr/>
        </p:nvSpPr>
        <p:spPr>
          <a:xfrm>
            <a:off x="594360" y="251460"/>
            <a:ext cx="8263890" cy="954107"/>
          </a:xfrm>
          <a:prstGeom prst="rect">
            <a:avLst/>
          </a:prstGeom>
          <a:noFill/>
        </p:spPr>
        <p:txBody>
          <a:bodyPr wrap="square" rtlCol="0">
            <a:spAutoFit/>
          </a:bodyPr>
          <a:lstStyle/>
          <a:p>
            <a:r>
              <a:rPr lang="en-US" sz="2800" dirty="0">
                <a:latin typeface="Tw Cen MT" panose="020B0602020104020603" pitchFamily="34" charset="77"/>
              </a:rPr>
              <a:t>Time Management Tool 1:  Finding your Hybrid Flow</a:t>
            </a:r>
          </a:p>
          <a:p>
            <a:pPr algn="ctr"/>
            <a:r>
              <a:rPr lang="en-US" sz="2800" dirty="0">
                <a:latin typeface="Tw Cen MT" panose="020B0602020104020603" pitchFamily="34" charset="77"/>
              </a:rPr>
              <a:t>Exercise Sheet</a:t>
            </a:r>
          </a:p>
        </p:txBody>
      </p:sp>
    </p:spTree>
    <p:extLst>
      <p:ext uri="{BB962C8B-B14F-4D97-AF65-F5344CB8AC3E}">
        <p14:creationId xmlns:p14="http://schemas.microsoft.com/office/powerpoint/2010/main" val="1232433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A5D4CA-3CA0-C8D7-865F-85458F2B1F8D}"/>
              </a:ext>
            </a:extLst>
          </p:cNvPr>
          <p:cNvSpPr txBox="1"/>
          <p:nvPr/>
        </p:nvSpPr>
        <p:spPr>
          <a:xfrm>
            <a:off x="296260" y="1011766"/>
            <a:ext cx="7097212" cy="584775"/>
          </a:xfrm>
          <a:prstGeom prst="rect">
            <a:avLst/>
          </a:prstGeom>
          <a:noFill/>
        </p:spPr>
        <p:txBody>
          <a:bodyPr wrap="square" rtlCol="0">
            <a:spAutoFit/>
          </a:bodyPr>
          <a:lstStyle/>
          <a:p>
            <a:r>
              <a:rPr lang="en-US" sz="3200" dirty="0">
                <a:solidFill>
                  <a:schemeClr val="bg1"/>
                </a:solidFill>
                <a:latin typeface="Tw Cen MT" panose="020B0602020104020603" pitchFamily="34" charset="77"/>
              </a:rPr>
              <a:t>Discover Your MVAs</a:t>
            </a:r>
          </a:p>
        </p:txBody>
      </p:sp>
      <p:sp>
        <p:nvSpPr>
          <p:cNvPr id="2" name="TextBox 1">
            <a:extLst>
              <a:ext uri="{FF2B5EF4-FFF2-40B4-BE49-F238E27FC236}">
                <a16:creationId xmlns:a16="http://schemas.microsoft.com/office/drawing/2014/main" id="{40840DA2-811D-463F-9EE6-BC8D235F6345}"/>
              </a:ext>
            </a:extLst>
          </p:cNvPr>
          <p:cNvSpPr txBox="1"/>
          <p:nvPr/>
        </p:nvSpPr>
        <p:spPr>
          <a:xfrm>
            <a:off x="352490" y="437951"/>
            <a:ext cx="8263890" cy="954107"/>
          </a:xfrm>
          <a:prstGeom prst="rect">
            <a:avLst/>
          </a:prstGeom>
          <a:noFill/>
        </p:spPr>
        <p:txBody>
          <a:bodyPr wrap="square" rtlCol="0">
            <a:spAutoFit/>
          </a:bodyPr>
          <a:lstStyle/>
          <a:p>
            <a:pPr algn="ctr"/>
            <a:r>
              <a:rPr lang="en-US" sz="2800" dirty="0">
                <a:latin typeface="Tw Cen MT" panose="020B0602020104020603" pitchFamily="34" charset="77"/>
              </a:rPr>
              <a:t>Time Management Tool 2:  Your Most Valuable Activities Instructions</a:t>
            </a:r>
          </a:p>
        </p:txBody>
      </p:sp>
      <p:sp>
        <p:nvSpPr>
          <p:cNvPr id="3" name="Footer Placeholder 2">
            <a:extLst>
              <a:ext uri="{FF2B5EF4-FFF2-40B4-BE49-F238E27FC236}">
                <a16:creationId xmlns:a16="http://schemas.microsoft.com/office/drawing/2014/main" id="{BAB7B1D9-5715-3F96-9245-115345E16192}"/>
              </a:ext>
            </a:extLst>
          </p:cNvPr>
          <p:cNvSpPr>
            <a:spLocks noGrp="1"/>
          </p:cNvSpPr>
          <p:nvPr>
            <p:ph type="ftr" sz="quarter" idx="11"/>
          </p:nvPr>
        </p:nvSpPr>
        <p:spPr/>
        <p:txBody>
          <a:bodyPr/>
          <a:lstStyle/>
          <a:p>
            <a:r>
              <a:rPr lang="en-US"/>
              <a:t>www.businessmaker-academy.com</a:t>
            </a:r>
          </a:p>
        </p:txBody>
      </p:sp>
      <p:sp>
        <p:nvSpPr>
          <p:cNvPr id="4" name="TextBox 3">
            <a:extLst>
              <a:ext uri="{FF2B5EF4-FFF2-40B4-BE49-F238E27FC236}">
                <a16:creationId xmlns:a16="http://schemas.microsoft.com/office/drawing/2014/main" id="{91577187-8A72-B0A3-78E1-0ABFEB3852F4}"/>
              </a:ext>
            </a:extLst>
          </p:cNvPr>
          <p:cNvSpPr txBox="1"/>
          <p:nvPr/>
        </p:nvSpPr>
        <p:spPr>
          <a:xfrm>
            <a:off x="721010" y="1596541"/>
            <a:ext cx="7701980" cy="5078313"/>
          </a:xfrm>
          <a:prstGeom prst="rect">
            <a:avLst/>
          </a:prstGeom>
          <a:noFill/>
        </p:spPr>
        <p:txBody>
          <a:bodyPr wrap="square" rtlCol="0">
            <a:spAutoFit/>
          </a:bodyPr>
          <a:lstStyle/>
          <a:p>
            <a:endParaRPr lang="en-US" dirty="0">
              <a:latin typeface="Tw Cen MT" panose="020B0602020104020603" pitchFamily="34" charset="77"/>
            </a:endParaRPr>
          </a:p>
          <a:p>
            <a:r>
              <a:rPr lang="en-US" dirty="0">
                <a:latin typeface="Tw Cen MT" panose="020B0602020104020603" pitchFamily="34" charset="77"/>
              </a:rPr>
              <a:t>Directions: This worksheet is designed to help you identify your most valuable activities. </a:t>
            </a:r>
          </a:p>
          <a:p>
            <a:endParaRPr lang="en-US" dirty="0">
              <a:latin typeface="Tw Cen MT" panose="020B0602020104020603" pitchFamily="34" charset="77"/>
            </a:endParaRPr>
          </a:p>
          <a:p>
            <a:r>
              <a:rPr lang="en-US" dirty="0">
                <a:latin typeface="Tw Cen MT" panose="020B0602020104020603" pitchFamily="34" charset="77"/>
              </a:rPr>
              <a:t>1</a:t>
            </a:r>
            <a:r>
              <a:rPr lang="en-US" baseline="30000" dirty="0">
                <a:latin typeface="Tw Cen MT" panose="020B0602020104020603" pitchFamily="34" charset="77"/>
              </a:rPr>
              <a:t>st</a:t>
            </a:r>
            <a:r>
              <a:rPr lang="en-US" dirty="0">
                <a:latin typeface="Tw Cen MT" panose="020B0602020104020603" pitchFamily="34" charset="77"/>
              </a:rPr>
              <a:t> Column:  List each activity that you perform at work. </a:t>
            </a:r>
          </a:p>
          <a:p>
            <a:r>
              <a:rPr lang="en-US" dirty="0">
                <a:latin typeface="Tw Cen MT" panose="020B0602020104020603" pitchFamily="34" charset="77"/>
              </a:rPr>
              <a:t>2</a:t>
            </a:r>
            <a:r>
              <a:rPr lang="en-US" baseline="30000" dirty="0">
                <a:latin typeface="Tw Cen MT" panose="020B0602020104020603" pitchFamily="34" charset="77"/>
              </a:rPr>
              <a:t>nd</a:t>
            </a:r>
            <a:r>
              <a:rPr lang="en-US" dirty="0">
                <a:latin typeface="Tw Cen MT" panose="020B0602020104020603" pitchFamily="34" charset="77"/>
              </a:rPr>
              <a:t>  Column:   Rate how talented you believe you are in each activity on a scale of 0 to 10 where 0 represents no talent and 10 represents highly talented. </a:t>
            </a:r>
          </a:p>
          <a:p>
            <a:r>
              <a:rPr lang="en-US" dirty="0">
                <a:latin typeface="Tw Cen MT" panose="020B0602020104020603" pitchFamily="34" charset="77"/>
              </a:rPr>
              <a:t>3</a:t>
            </a:r>
            <a:r>
              <a:rPr lang="en-US" baseline="30000" dirty="0">
                <a:latin typeface="Tw Cen MT" panose="020B0602020104020603" pitchFamily="34" charset="77"/>
              </a:rPr>
              <a:t>rd</a:t>
            </a:r>
            <a:r>
              <a:rPr lang="en-US" dirty="0">
                <a:latin typeface="Tw Cen MT" panose="020B0602020104020603" pitchFamily="34" charset="77"/>
              </a:rPr>
              <a:t> Column:  Rate how easy it would be to replace you for each activity, where 0 represents very easy to find and hire someone else and 10 represents nearly impossible to replace. </a:t>
            </a:r>
          </a:p>
          <a:p>
            <a:r>
              <a:rPr lang="en-US" dirty="0">
                <a:latin typeface="Tw Cen MT" panose="020B0602020104020603" pitchFamily="34" charset="77"/>
              </a:rPr>
              <a:t>4</a:t>
            </a:r>
            <a:r>
              <a:rPr lang="en-US" baseline="30000" dirty="0">
                <a:latin typeface="Tw Cen MT" panose="020B0602020104020603" pitchFamily="34" charset="77"/>
              </a:rPr>
              <a:t>th</a:t>
            </a:r>
            <a:r>
              <a:rPr lang="en-US" dirty="0">
                <a:latin typeface="Tw Cen MT" panose="020B0602020104020603" pitchFamily="34" charset="77"/>
              </a:rPr>
              <a:t> Column: Using your best judgment, rank each work activity in terms of most value.</a:t>
            </a:r>
          </a:p>
          <a:p>
            <a:r>
              <a:rPr lang="en-US" dirty="0">
                <a:latin typeface="Tw Cen MT" panose="020B0602020104020603" pitchFamily="34" charset="77"/>
              </a:rPr>
              <a:t>5</a:t>
            </a:r>
            <a:r>
              <a:rPr lang="en-US" baseline="30000" dirty="0">
                <a:latin typeface="Tw Cen MT" panose="020B0602020104020603" pitchFamily="34" charset="77"/>
              </a:rPr>
              <a:t>th</a:t>
            </a:r>
            <a:r>
              <a:rPr lang="en-US" dirty="0">
                <a:latin typeface="Tw Cen MT" panose="020B0602020104020603" pitchFamily="34" charset="77"/>
              </a:rPr>
              <a:t> Column:  After you create the ranks, get your top two most valuable activities and then estimate what percent of your work time you spend doing them. The more time you spend in these activities, the more valuable to the marketplace you become. </a:t>
            </a:r>
          </a:p>
          <a:p>
            <a:endParaRPr lang="en-US" dirty="0">
              <a:latin typeface="Tw Cen MT" panose="020B0602020104020603" pitchFamily="34" charset="77"/>
            </a:endParaRPr>
          </a:p>
          <a:p>
            <a:endParaRPr lang="en-US" dirty="0">
              <a:latin typeface="Tw Cen MT" panose="020B0602020104020603" pitchFamily="34" charset="77"/>
            </a:endParaRPr>
          </a:p>
        </p:txBody>
      </p:sp>
    </p:spTree>
    <p:extLst>
      <p:ext uri="{BB962C8B-B14F-4D97-AF65-F5344CB8AC3E}">
        <p14:creationId xmlns:p14="http://schemas.microsoft.com/office/powerpoint/2010/main" val="3929689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9986776E-406B-EE5A-E431-7C2B108916C8}"/>
              </a:ext>
            </a:extLst>
          </p:cNvPr>
          <p:cNvGraphicFramePr>
            <a:graphicFrameLocks noGrp="1"/>
          </p:cNvGraphicFramePr>
          <p:nvPr>
            <p:extLst>
              <p:ext uri="{D42A27DB-BD31-4B8C-83A1-F6EECF244321}">
                <p14:modId xmlns:p14="http://schemas.microsoft.com/office/powerpoint/2010/main" val="1344829098"/>
              </p:ext>
            </p:extLst>
          </p:nvPr>
        </p:nvGraphicFramePr>
        <p:xfrm>
          <a:off x="219907" y="1507891"/>
          <a:ext cx="8704185" cy="4227758"/>
        </p:xfrm>
        <a:graphic>
          <a:graphicData uri="http://schemas.openxmlformats.org/drawingml/2006/table">
            <a:tbl>
              <a:tblPr firstRow="1" bandRow="1">
                <a:tableStyleId>{93296810-A885-4BE3-A3E7-6D5BEEA58F35}</a:tableStyleId>
              </a:tblPr>
              <a:tblGrid>
                <a:gridCol w="1740837">
                  <a:extLst>
                    <a:ext uri="{9D8B030D-6E8A-4147-A177-3AD203B41FA5}">
                      <a16:colId xmlns:a16="http://schemas.microsoft.com/office/drawing/2014/main" val="3083130535"/>
                    </a:ext>
                  </a:extLst>
                </a:gridCol>
                <a:gridCol w="1740837">
                  <a:extLst>
                    <a:ext uri="{9D8B030D-6E8A-4147-A177-3AD203B41FA5}">
                      <a16:colId xmlns:a16="http://schemas.microsoft.com/office/drawing/2014/main" val="2639744795"/>
                    </a:ext>
                  </a:extLst>
                </a:gridCol>
                <a:gridCol w="1740837">
                  <a:extLst>
                    <a:ext uri="{9D8B030D-6E8A-4147-A177-3AD203B41FA5}">
                      <a16:colId xmlns:a16="http://schemas.microsoft.com/office/drawing/2014/main" val="1910711003"/>
                    </a:ext>
                  </a:extLst>
                </a:gridCol>
                <a:gridCol w="1740837">
                  <a:extLst>
                    <a:ext uri="{9D8B030D-6E8A-4147-A177-3AD203B41FA5}">
                      <a16:colId xmlns:a16="http://schemas.microsoft.com/office/drawing/2014/main" val="509762896"/>
                    </a:ext>
                  </a:extLst>
                </a:gridCol>
                <a:gridCol w="1740837">
                  <a:extLst>
                    <a:ext uri="{9D8B030D-6E8A-4147-A177-3AD203B41FA5}">
                      <a16:colId xmlns:a16="http://schemas.microsoft.com/office/drawing/2014/main" val="3243129653"/>
                    </a:ext>
                  </a:extLst>
                </a:gridCol>
              </a:tblGrid>
              <a:tr h="521234">
                <a:tc>
                  <a:txBody>
                    <a:bodyPr/>
                    <a:lstStyle/>
                    <a:p>
                      <a:pPr algn="ctr"/>
                      <a:r>
                        <a:rPr lang="en-US" sz="1600" b="0" dirty="0">
                          <a:solidFill>
                            <a:schemeClr val="tx1"/>
                          </a:solidFill>
                          <a:latin typeface="Tw Cen MT" panose="020B0602020104020603" pitchFamily="34" charset="77"/>
                        </a:rPr>
                        <a:t>Work Activities</a:t>
                      </a:r>
                    </a:p>
                  </a:txBody>
                  <a:tcPr/>
                </a:tc>
                <a:tc>
                  <a:txBody>
                    <a:bodyPr/>
                    <a:lstStyle/>
                    <a:p>
                      <a:pPr algn="ctr"/>
                      <a:r>
                        <a:rPr lang="en-US" sz="1600" b="0" dirty="0">
                          <a:solidFill>
                            <a:schemeClr val="tx1"/>
                          </a:solidFill>
                          <a:latin typeface="Tw Cen MT" panose="020B0602020104020603" pitchFamily="34" charset="77"/>
                        </a:rPr>
                        <a:t>Strength</a:t>
                      </a:r>
                    </a:p>
                  </a:txBody>
                  <a:tcPr/>
                </a:tc>
                <a:tc>
                  <a:txBody>
                    <a:bodyPr/>
                    <a:lstStyle/>
                    <a:p>
                      <a:pPr algn="ctr"/>
                      <a:r>
                        <a:rPr lang="en-US" sz="1600" b="0" dirty="0">
                          <a:solidFill>
                            <a:schemeClr val="tx1"/>
                          </a:solidFill>
                          <a:latin typeface="Tw Cen MT" panose="020B0602020104020603" pitchFamily="34" charset="77"/>
                        </a:rPr>
                        <a:t>Replace</a:t>
                      </a:r>
                    </a:p>
                  </a:txBody>
                  <a:tcPr/>
                </a:tc>
                <a:tc>
                  <a:txBody>
                    <a:bodyPr/>
                    <a:lstStyle/>
                    <a:p>
                      <a:pPr algn="ctr"/>
                      <a:r>
                        <a:rPr lang="en-US" sz="1600" b="0" dirty="0">
                          <a:solidFill>
                            <a:schemeClr val="tx1"/>
                          </a:solidFill>
                          <a:latin typeface="Tw Cen MT" panose="020B0602020104020603" pitchFamily="34" charset="77"/>
                        </a:rPr>
                        <a:t>Rank</a:t>
                      </a:r>
                    </a:p>
                  </a:txBody>
                  <a:tcPr/>
                </a:tc>
                <a:tc>
                  <a:txBody>
                    <a:bodyPr/>
                    <a:lstStyle/>
                    <a:p>
                      <a:pPr algn="ctr"/>
                      <a:r>
                        <a:rPr lang="en-US" sz="1600" b="0" dirty="0">
                          <a:solidFill>
                            <a:schemeClr val="tx1"/>
                          </a:solidFill>
                          <a:latin typeface="Tw Cen MT" panose="020B0602020104020603" pitchFamily="34" charset="77"/>
                        </a:rPr>
                        <a:t>Total Hours/Week</a:t>
                      </a:r>
                    </a:p>
                    <a:p>
                      <a:pPr algn="ctr"/>
                      <a:r>
                        <a:rPr lang="en-US" sz="1600" b="0" dirty="0">
                          <a:solidFill>
                            <a:schemeClr val="tx1"/>
                          </a:solidFill>
                          <a:latin typeface="Tw Cen MT" panose="020B0602020104020603" pitchFamily="34" charset="77"/>
                        </a:rPr>
                        <a:t>% of Work Time</a:t>
                      </a:r>
                    </a:p>
                  </a:txBody>
                  <a:tcPr/>
                </a:tc>
                <a:extLst>
                  <a:ext uri="{0D108BD9-81ED-4DB2-BD59-A6C34878D82A}">
                    <a16:rowId xmlns:a16="http://schemas.microsoft.com/office/drawing/2014/main" val="1925735223"/>
                  </a:ext>
                </a:extLst>
              </a:tr>
              <a:tr h="521234">
                <a:tc>
                  <a:txBody>
                    <a:bodyPr/>
                    <a:lstStyle/>
                    <a:p>
                      <a:pPr algn="ctr"/>
                      <a:endParaRPr lang="en-US" sz="1600" dirty="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extLst>
                  <a:ext uri="{0D108BD9-81ED-4DB2-BD59-A6C34878D82A}">
                    <a16:rowId xmlns:a16="http://schemas.microsoft.com/office/drawing/2014/main" val="3214883637"/>
                  </a:ext>
                </a:extLst>
              </a:tr>
              <a:tr h="521234">
                <a:tc>
                  <a:txBody>
                    <a:bodyPr/>
                    <a:lstStyle/>
                    <a:p>
                      <a:pPr algn="ctr"/>
                      <a:endParaRPr lang="en-US" sz="1600" dirty="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extLst>
                  <a:ext uri="{0D108BD9-81ED-4DB2-BD59-A6C34878D82A}">
                    <a16:rowId xmlns:a16="http://schemas.microsoft.com/office/drawing/2014/main" val="231961654"/>
                  </a:ext>
                </a:extLst>
              </a:tr>
              <a:tr h="521234">
                <a:tc>
                  <a:txBody>
                    <a:bodyPr/>
                    <a:lstStyle/>
                    <a:p>
                      <a:pPr algn="ctr"/>
                      <a:endParaRPr lang="en-US" sz="160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tc>
                  <a:txBody>
                    <a:bodyPr/>
                    <a:lstStyle/>
                    <a:p>
                      <a:pPr algn="ctr"/>
                      <a:endParaRPr lang="en-US" sz="1600">
                        <a:latin typeface="Tw Cen MT" panose="020B0602020104020603" pitchFamily="34" charset="77"/>
                      </a:endParaRPr>
                    </a:p>
                  </a:txBody>
                  <a:tcPr/>
                </a:tc>
                <a:extLst>
                  <a:ext uri="{0D108BD9-81ED-4DB2-BD59-A6C34878D82A}">
                    <a16:rowId xmlns:a16="http://schemas.microsoft.com/office/drawing/2014/main" val="2470300813"/>
                  </a:ext>
                </a:extLst>
              </a:tr>
              <a:tr h="521234">
                <a:tc>
                  <a:txBody>
                    <a:bodyPr/>
                    <a:lstStyle/>
                    <a:p>
                      <a:pPr algn="ctr"/>
                      <a:endParaRPr lang="en-US" sz="160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extLst>
                  <a:ext uri="{0D108BD9-81ED-4DB2-BD59-A6C34878D82A}">
                    <a16:rowId xmlns:a16="http://schemas.microsoft.com/office/drawing/2014/main" val="1130948904"/>
                  </a:ext>
                </a:extLst>
              </a:tr>
              <a:tr h="521234">
                <a:tc>
                  <a:txBody>
                    <a:bodyPr/>
                    <a:lstStyle/>
                    <a:p>
                      <a:pPr algn="ctr"/>
                      <a:endParaRPr lang="en-US" sz="1600" dirty="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tc>
                  <a:txBody>
                    <a:bodyPr/>
                    <a:lstStyle/>
                    <a:p>
                      <a:pPr algn="ctr"/>
                      <a:endParaRPr lang="en-US" sz="160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tc>
                  <a:txBody>
                    <a:bodyPr/>
                    <a:lstStyle/>
                    <a:p>
                      <a:pPr algn="ctr"/>
                      <a:endParaRPr lang="en-US" sz="1600">
                        <a:latin typeface="Tw Cen MT" panose="020B0602020104020603" pitchFamily="34" charset="77"/>
                      </a:endParaRPr>
                    </a:p>
                  </a:txBody>
                  <a:tcPr/>
                </a:tc>
                <a:extLst>
                  <a:ext uri="{0D108BD9-81ED-4DB2-BD59-A6C34878D82A}">
                    <a16:rowId xmlns:a16="http://schemas.microsoft.com/office/drawing/2014/main" val="1942571331"/>
                  </a:ext>
                </a:extLst>
              </a:tr>
              <a:tr h="521234">
                <a:tc>
                  <a:txBody>
                    <a:bodyPr/>
                    <a:lstStyle/>
                    <a:p>
                      <a:pPr algn="ctr"/>
                      <a:endParaRPr lang="en-US" sz="160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tc>
                  <a:txBody>
                    <a:bodyPr/>
                    <a:lstStyle/>
                    <a:p>
                      <a:pPr algn="ctr"/>
                      <a:endParaRPr lang="en-US" sz="160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tc>
                  <a:txBody>
                    <a:bodyPr/>
                    <a:lstStyle/>
                    <a:p>
                      <a:pPr algn="ctr"/>
                      <a:endParaRPr lang="en-US" sz="1600">
                        <a:latin typeface="Tw Cen MT" panose="020B0602020104020603" pitchFamily="34" charset="77"/>
                      </a:endParaRPr>
                    </a:p>
                  </a:txBody>
                  <a:tcPr/>
                </a:tc>
                <a:extLst>
                  <a:ext uri="{0D108BD9-81ED-4DB2-BD59-A6C34878D82A}">
                    <a16:rowId xmlns:a16="http://schemas.microsoft.com/office/drawing/2014/main" val="2105505601"/>
                  </a:ext>
                </a:extLst>
              </a:tr>
              <a:tr h="521234">
                <a:tc>
                  <a:txBody>
                    <a:bodyPr/>
                    <a:lstStyle/>
                    <a:p>
                      <a:pPr algn="ctr"/>
                      <a:endParaRPr lang="en-US" sz="1400" dirty="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extLst>
                  <a:ext uri="{0D108BD9-81ED-4DB2-BD59-A6C34878D82A}">
                    <a16:rowId xmlns:a16="http://schemas.microsoft.com/office/drawing/2014/main" val="3206641651"/>
                  </a:ext>
                </a:extLst>
              </a:tr>
            </a:tbl>
          </a:graphicData>
        </a:graphic>
      </p:graphicFrame>
      <p:sp>
        <p:nvSpPr>
          <p:cNvPr id="6" name="TextBox 5">
            <a:extLst>
              <a:ext uri="{FF2B5EF4-FFF2-40B4-BE49-F238E27FC236}">
                <a16:creationId xmlns:a16="http://schemas.microsoft.com/office/drawing/2014/main" id="{34A5D4CA-3CA0-C8D7-865F-85458F2B1F8D}"/>
              </a:ext>
            </a:extLst>
          </p:cNvPr>
          <p:cNvSpPr txBox="1"/>
          <p:nvPr/>
        </p:nvSpPr>
        <p:spPr>
          <a:xfrm>
            <a:off x="296260" y="1011766"/>
            <a:ext cx="7097212" cy="584775"/>
          </a:xfrm>
          <a:prstGeom prst="rect">
            <a:avLst/>
          </a:prstGeom>
          <a:noFill/>
        </p:spPr>
        <p:txBody>
          <a:bodyPr wrap="square" rtlCol="0">
            <a:spAutoFit/>
          </a:bodyPr>
          <a:lstStyle/>
          <a:p>
            <a:r>
              <a:rPr lang="en-US" sz="3200" dirty="0">
                <a:solidFill>
                  <a:schemeClr val="bg1"/>
                </a:solidFill>
                <a:latin typeface="Tw Cen MT" panose="020B0602020104020603" pitchFamily="34" charset="77"/>
              </a:rPr>
              <a:t>Discover Your MVAs</a:t>
            </a:r>
          </a:p>
        </p:txBody>
      </p:sp>
      <p:sp>
        <p:nvSpPr>
          <p:cNvPr id="7" name="TextBox 6">
            <a:extLst>
              <a:ext uri="{FF2B5EF4-FFF2-40B4-BE49-F238E27FC236}">
                <a16:creationId xmlns:a16="http://schemas.microsoft.com/office/drawing/2014/main" id="{AE517708-86FD-7BD4-D172-F8016A33DCA2}"/>
              </a:ext>
            </a:extLst>
          </p:cNvPr>
          <p:cNvSpPr txBox="1"/>
          <p:nvPr/>
        </p:nvSpPr>
        <p:spPr>
          <a:xfrm>
            <a:off x="2055360" y="3662049"/>
            <a:ext cx="1537267" cy="307777"/>
          </a:xfrm>
          <a:prstGeom prst="rect">
            <a:avLst/>
          </a:prstGeom>
          <a:noFill/>
        </p:spPr>
        <p:txBody>
          <a:bodyPr wrap="square" rtlCol="0">
            <a:spAutoFit/>
          </a:bodyPr>
          <a:lstStyle/>
          <a:p>
            <a:pPr algn="ctr"/>
            <a:r>
              <a:rPr lang="en-US" sz="1400" dirty="0">
                <a:latin typeface="Tw Cen MT" panose="020B0602020104020603" pitchFamily="34" charset="77"/>
              </a:rPr>
              <a:t>9</a:t>
            </a:r>
          </a:p>
        </p:txBody>
      </p:sp>
      <p:sp>
        <p:nvSpPr>
          <p:cNvPr id="8" name="TextBox 7">
            <a:extLst>
              <a:ext uri="{FF2B5EF4-FFF2-40B4-BE49-F238E27FC236}">
                <a16:creationId xmlns:a16="http://schemas.microsoft.com/office/drawing/2014/main" id="{C7B100ED-6796-6E84-4F37-13B90ABDAA38}"/>
              </a:ext>
            </a:extLst>
          </p:cNvPr>
          <p:cNvSpPr txBox="1"/>
          <p:nvPr/>
        </p:nvSpPr>
        <p:spPr>
          <a:xfrm>
            <a:off x="255361" y="2638325"/>
            <a:ext cx="1679755" cy="307777"/>
          </a:xfrm>
          <a:prstGeom prst="rect">
            <a:avLst/>
          </a:prstGeom>
          <a:noFill/>
        </p:spPr>
        <p:txBody>
          <a:bodyPr wrap="square" rtlCol="0">
            <a:spAutoFit/>
          </a:bodyPr>
          <a:lstStyle/>
          <a:p>
            <a:pPr algn="ctr"/>
            <a:r>
              <a:rPr lang="en-US" sz="1400" dirty="0">
                <a:latin typeface="Tw Cen MT" panose="020B0602020104020603" pitchFamily="34" charset="77"/>
              </a:rPr>
              <a:t>Conduct Trainings</a:t>
            </a:r>
          </a:p>
        </p:txBody>
      </p:sp>
      <p:sp>
        <p:nvSpPr>
          <p:cNvPr id="9" name="TextBox 8">
            <a:extLst>
              <a:ext uri="{FF2B5EF4-FFF2-40B4-BE49-F238E27FC236}">
                <a16:creationId xmlns:a16="http://schemas.microsoft.com/office/drawing/2014/main" id="{3116AB79-975B-0C06-025C-43CAC77FF3C8}"/>
              </a:ext>
            </a:extLst>
          </p:cNvPr>
          <p:cNvSpPr txBox="1"/>
          <p:nvPr/>
        </p:nvSpPr>
        <p:spPr>
          <a:xfrm>
            <a:off x="255361" y="3136230"/>
            <a:ext cx="1679755" cy="523220"/>
          </a:xfrm>
          <a:prstGeom prst="rect">
            <a:avLst/>
          </a:prstGeom>
          <a:noFill/>
        </p:spPr>
        <p:txBody>
          <a:bodyPr wrap="square" rtlCol="0">
            <a:spAutoFit/>
          </a:bodyPr>
          <a:lstStyle/>
          <a:p>
            <a:pPr algn="ctr"/>
            <a:r>
              <a:rPr lang="en-US" sz="1400" dirty="0">
                <a:latin typeface="Tw Cen MT" panose="020B0602020104020603" pitchFamily="34" charset="77"/>
              </a:rPr>
              <a:t>Develop New Courses</a:t>
            </a:r>
          </a:p>
        </p:txBody>
      </p:sp>
      <p:sp>
        <p:nvSpPr>
          <p:cNvPr id="10" name="TextBox 9">
            <a:extLst>
              <a:ext uri="{FF2B5EF4-FFF2-40B4-BE49-F238E27FC236}">
                <a16:creationId xmlns:a16="http://schemas.microsoft.com/office/drawing/2014/main" id="{5B7C215D-5AF9-B4CC-B3E7-EDDED6F28EF2}"/>
              </a:ext>
            </a:extLst>
          </p:cNvPr>
          <p:cNvSpPr txBox="1"/>
          <p:nvPr/>
        </p:nvSpPr>
        <p:spPr>
          <a:xfrm>
            <a:off x="249006" y="3681476"/>
            <a:ext cx="1679755" cy="523220"/>
          </a:xfrm>
          <a:prstGeom prst="rect">
            <a:avLst/>
          </a:prstGeom>
          <a:noFill/>
        </p:spPr>
        <p:txBody>
          <a:bodyPr wrap="square" rtlCol="0">
            <a:spAutoFit/>
          </a:bodyPr>
          <a:lstStyle/>
          <a:p>
            <a:pPr algn="ctr"/>
            <a:r>
              <a:rPr lang="en-US" sz="1400" dirty="0">
                <a:latin typeface="Tw Cen MT" panose="020B0602020104020603" pitchFamily="34" charset="77"/>
              </a:rPr>
              <a:t>Gather and Interpret Training Feedbacks</a:t>
            </a:r>
          </a:p>
        </p:txBody>
      </p:sp>
      <p:sp>
        <p:nvSpPr>
          <p:cNvPr id="11" name="TextBox 10">
            <a:extLst>
              <a:ext uri="{FF2B5EF4-FFF2-40B4-BE49-F238E27FC236}">
                <a16:creationId xmlns:a16="http://schemas.microsoft.com/office/drawing/2014/main" id="{B982D341-E3CE-736C-60C2-8B1A1F15E92C}"/>
              </a:ext>
            </a:extLst>
          </p:cNvPr>
          <p:cNvSpPr txBox="1"/>
          <p:nvPr/>
        </p:nvSpPr>
        <p:spPr>
          <a:xfrm>
            <a:off x="277606" y="4178698"/>
            <a:ext cx="1679755" cy="523220"/>
          </a:xfrm>
          <a:prstGeom prst="rect">
            <a:avLst/>
          </a:prstGeom>
          <a:noFill/>
        </p:spPr>
        <p:txBody>
          <a:bodyPr wrap="square" rtlCol="0">
            <a:spAutoFit/>
          </a:bodyPr>
          <a:lstStyle/>
          <a:p>
            <a:pPr algn="ctr"/>
            <a:r>
              <a:rPr lang="en-US" sz="1400" dirty="0">
                <a:latin typeface="Tw Cen MT" panose="020B0602020104020603" pitchFamily="34" charset="77"/>
              </a:rPr>
              <a:t>Research New Training Methods</a:t>
            </a:r>
          </a:p>
        </p:txBody>
      </p:sp>
      <p:sp>
        <p:nvSpPr>
          <p:cNvPr id="12" name="TextBox 11">
            <a:extLst>
              <a:ext uri="{FF2B5EF4-FFF2-40B4-BE49-F238E27FC236}">
                <a16:creationId xmlns:a16="http://schemas.microsoft.com/office/drawing/2014/main" id="{C6238356-2873-4BBC-13D7-0F2025111D57}"/>
              </a:ext>
            </a:extLst>
          </p:cNvPr>
          <p:cNvSpPr txBox="1"/>
          <p:nvPr/>
        </p:nvSpPr>
        <p:spPr>
          <a:xfrm>
            <a:off x="255361" y="4694348"/>
            <a:ext cx="1679755" cy="523220"/>
          </a:xfrm>
          <a:prstGeom prst="rect">
            <a:avLst/>
          </a:prstGeom>
          <a:noFill/>
        </p:spPr>
        <p:txBody>
          <a:bodyPr wrap="square" rtlCol="0">
            <a:spAutoFit/>
          </a:bodyPr>
          <a:lstStyle/>
          <a:p>
            <a:pPr algn="ctr"/>
            <a:r>
              <a:rPr lang="en-US" sz="1400" dirty="0">
                <a:latin typeface="Tw Cen MT" panose="020B0602020104020603" pitchFamily="34" charset="77"/>
              </a:rPr>
              <a:t>Conduct Training Needs Analysis</a:t>
            </a:r>
          </a:p>
        </p:txBody>
      </p:sp>
      <p:sp>
        <p:nvSpPr>
          <p:cNvPr id="14" name="TextBox 13">
            <a:extLst>
              <a:ext uri="{FF2B5EF4-FFF2-40B4-BE49-F238E27FC236}">
                <a16:creationId xmlns:a16="http://schemas.microsoft.com/office/drawing/2014/main" id="{0D59C9B3-295F-1D33-90FB-F205CD27ACAD}"/>
              </a:ext>
            </a:extLst>
          </p:cNvPr>
          <p:cNvSpPr txBox="1"/>
          <p:nvPr/>
        </p:nvSpPr>
        <p:spPr>
          <a:xfrm>
            <a:off x="1935116" y="2115836"/>
            <a:ext cx="1679755" cy="307777"/>
          </a:xfrm>
          <a:prstGeom prst="rect">
            <a:avLst/>
          </a:prstGeom>
          <a:noFill/>
        </p:spPr>
        <p:txBody>
          <a:bodyPr wrap="square" rtlCol="0">
            <a:spAutoFit/>
          </a:bodyPr>
          <a:lstStyle/>
          <a:p>
            <a:pPr algn="ctr"/>
            <a:r>
              <a:rPr lang="en-US" sz="1400" dirty="0">
                <a:latin typeface="Tw Cen MT" panose="020B0602020104020603" pitchFamily="34" charset="77"/>
              </a:rPr>
              <a:t>10</a:t>
            </a:r>
          </a:p>
        </p:txBody>
      </p:sp>
      <p:sp>
        <p:nvSpPr>
          <p:cNvPr id="15" name="TextBox 14">
            <a:extLst>
              <a:ext uri="{FF2B5EF4-FFF2-40B4-BE49-F238E27FC236}">
                <a16:creationId xmlns:a16="http://schemas.microsoft.com/office/drawing/2014/main" id="{D60E8B60-824F-EF92-663B-DF82958485DD}"/>
              </a:ext>
            </a:extLst>
          </p:cNvPr>
          <p:cNvSpPr txBox="1"/>
          <p:nvPr/>
        </p:nvSpPr>
        <p:spPr>
          <a:xfrm>
            <a:off x="1957360" y="2637970"/>
            <a:ext cx="1679755" cy="307777"/>
          </a:xfrm>
          <a:prstGeom prst="rect">
            <a:avLst/>
          </a:prstGeom>
          <a:noFill/>
        </p:spPr>
        <p:txBody>
          <a:bodyPr wrap="square" rtlCol="0">
            <a:spAutoFit/>
          </a:bodyPr>
          <a:lstStyle/>
          <a:p>
            <a:pPr algn="ctr"/>
            <a:r>
              <a:rPr lang="en-US" sz="1400" dirty="0">
                <a:latin typeface="Tw Cen MT" panose="020B0602020104020603" pitchFamily="34" charset="77"/>
              </a:rPr>
              <a:t>10</a:t>
            </a:r>
          </a:p>
        </p:txBody>
      </p:sp>
      <p:sp>
        <p:nvSpPr>
          <p:cNvPr id="16" name="TextBox 15">
            <a:extLst>
              <a:ext uri="{FF2B5EF4-FFF2-40B4-BE49-F238E27FC236}">
                <a16:creationId xmlns:a16="http://schemas.microsoft.com/office/drawing/2014/main" id="{618E73D9-0D20-1C29-FE11-0437EA303D0D}"/>
              </a:ext>
            </a:extLst>
          </p:cNvPr>
          <p:cNvSpPr txBox="1"/>
          <p:nvPr/>
        </p:nvSpPr>
        <p:spPr>
          <a:xfrm>
            <a:off x="2012009" y="3156837"/>
            <a:ext cx="1679755" cy="307777"/>
          </a:xfrm>
          <a:prstGeom prst="rect">
            <a:avLst/>
          </a:prstGeom>
          <a:noFill/>
        </p:spPr>
        <p:txBody>
          <a:bodyPr wrap="square" rtlCol="0">
            <a:spAutoFit/>
          </a:bodyPr>
          <a:lstStyle/>
          <a:p>
            <a:pPr algn="ctr"/>
            <a:r>
              <a:rPr lang="en-US" sz="1400" dirty="0">
                <a:latin typeface="Tw Cen MT" panose="020B0602020104020603" pitchFamily="34" charset="77"/>
              </a:rPr>
              <a:t>9</a:t>
            </a:r>
          </a:p>
        </p:txBody>
      </p:sp>
      <p:sp>
        <p:nvSpPr>
          <p:cNvPr id="17" name="TextBox 16">
            <a:extLst>
              <a:ext uri="{FF2B5EF4-FFF2-40B4-BE49-F238E27FC236}">
                <a16:creationId xmlns:a16="http://schemas.microsoft.com/office/drawing/2014/main" id="{0F8360CE-0317-D833-ED1F-2229C9A9E84E}"/>
              </a:ext>
            </a:extLst>
          </p:cNvPr>
          <p:cNvSpPr txBox="1"/>
          <p:nvPr/>
        </p:nvSpPr>
        <p:spPr>
          <a:xfrm>
            <a:off x="212461" y="2017759"/>
            <a:ext cx="1679755" cy="523220"/>
          </a:xfrm>
          <a:prstGeom prst="rect">
            <a:avLst/>
          </a:prstGeom>
          <a:noFill/>
        </p:spPr>
        <p:txBody>
          <a:bodyPr wrap="square" rtlCol="0">
            <a:spAutoFit/>
          </a:bodyPr>
          <a:lstStyle/>
          <a:p>
            <a:pPr algn="ctr"/>
            <a:r>
              <a:rPr lang="en-US" sz="1400" dirty="0">
                <a:latin typeface="Tw Cen MT" panose="020B0602020104020603" pitchFamily="34" charset="77"/>
              </a:rPr>
              <a:t>Make ppt presentations</a:t>
            </a:r>
          </a:p>
        </p:txBody>
      </p:sp>
      <p:sp>
        <p:nvSpPr>
          <p:cNvPr id="18" name="TextBox 17">
            <a:extLst>
              <a:ext uri="{FF2B5EF4-FFF2-40B4-BE49-F238E27FC236}">
                <a16:creationId xmlns:a16="http://schemas.microsoft.com/office/drawing/2014/main" id="{D92F0E31-D6EE-1190-1DE8-E892E6F1D0CF}"/>
              </a:ext>
            </a:extLst>
          </p:cNvPr>
          <p:cNvSpPr txBox="1"/>
          <p:nvPr/>
        </p:nvSpPr>
        <p:spPr>
          <a:xfrm>
            <a:off x="1957359" y="4203525"/>
            <a:ext cx="1679755" cy="307777"/>
          </a:xfrm>
          <a:prstGeom prst="rect">
            <a:avLst/>
          </a:prstGeom>
          <a:noFill/>
        </p:spPr>
        <p:txBody>
          <a:bodyPr wrap="square" rtlCol="0">
            <a:spAutoFit/>
          </a:bodyPr>
          <a:lstStyle/>
          <a:p>
            <a:pPr algn="ctr"/>
            <a:r>
              <a:rPr lang="en-US" sz="1400" dirty="0">
                <a:latin typeface="Tw Cen MT" panose="020B0602020104020603" pitchFamily="34" charset="77"/>
              </a:rPr>
              <a:t>9</a:t>
            </a:r>
          </a:p>
        </p:txBody>
      </p:sp>
      <p:sp>
        <p:nvSpPr>
          <p:cNvPr id="21" name="TextBox 20">
            <a:extLst>
              <a:ext uri="{FF2B5EF4-FFF2-40B4-BE49-F238E27FC236}">
                <a16:creationId xmlns:a16="http://schemas.microsoft.com/office/drawing/2014/main" id="{031B5CAE-7935-DAD8-51B7-7CAE294965D3}"/>
              </a:ext>
            </a:extLst>
          </p:cNvPr>
          <p:cNvSpPr txBox="1"/>
          <p:nvPr/>
        </p:nvSpPr>
        <p:spPr>
          <a:xfrm>
            <a:off x="3764255" y="2114750"/>
            <a:ext cx="1679755" cy="307777"/>
          </a:xfrm>
          <a:prstGeom prst="rect">
            <a:avLst/>
          </a:prstGeom>
          <a:noFill/>
        </p:spPr>
        <p:txBody>
          <a:bodyPr wrap="square" rtlCol="0">
            <a:spAutoFit/>
          </a:bodyPr>
          <a:lstStyle/>
          <a:p>
            <a:pPr algn="ctr"/>
            <a:r>
              <a:rPr lang="en-US" sz="1400" dirty="0">
                <a:latin typeface="Tw Cen MT" panose="020B0602020104020603" pitchFamily="34" charset="77"/>
              </a:rPr>
              <a:t>5</a:t>
            </a:r>
          </a:p>
        </p:txBody>
      </p:sp>
      <p:sp>
        <p:nvSpPr>
          <p:cNvPr id="22" name="TextBox 21">
            <a:extLst>
              <a:ext uri="{FF2B5EF4-FFF2-40B4-BE49-F238E27FC236}">
                <a16:creationId xmlns:a16="http://schemas.microsoft.com/office/drawing/2014/main" id="{5EF660B9-3FF3-4164-EDD5-7AF1E7B58234}"/>
              </a:ext>
            </a:extLst>
          </p:cNvPr>
          <p:cNvSpPr txBox="1"/>
          <p:nvPr/>
        </p:nvSpPr>
        <p:spPr>
          <a:xfrm>
            <a:off x="3746413" y="2637970"/>
            <a:ext cx="1679755" cy="307777"/>
          </a:xfrm>
          <a:prstGeom prst="rect">
            <a:avLst/>
          </a:prstGeom>
          <a:noFill/>
        </p:spPr>
        <p:txBody>
          <a:bodyPr wrap="square" rtlCol="0">
            <a:spAutoFit/>
          </a:bodyPr>
          <a:lstStyle/>
          <a:p>
            <a:pPr algn="ctr"/>
            <a:r>
              <a:rPr lang="en-US" sz="1400" dirty="0">
                <a:latin typeface="Tw Cen MT" panose="020B0602020104020603" pitchFamily="34" charset="77"/>
              </a:rPr>
              <a:t>10</a:t>
            </a:r>
          </a:p>
        </p:txBody>
      </p:sp>
      <p:sp>
        <p:nvSpPr>
          <p:cNvPr id="23" name="TextBox 22">
            <a:extLst>
              <a:ext uri="{FF2B5EF4-FFF2-40B4-BE49-F238E27FC236}">
                <a16:creationId xmlns:a16="http://schemas.microsoft.com/office/drawing/2014/main" id="{2FF0BCE5-EC47-C25C-57C8-1A8C2F49E091}"/>
              </a:ext>
            </a:extLst>
          </p:cNvPr>
          <p:cNvSpPr txBox="1"/>
          <p:nvPr/>
        </p:nvSpPr>
        <p:spPr>
          <a:xfrm>
            <a:off x="3702380" y="3721844"/>
            <a:ext cx="1679755" cy="307777"/>
          </a:xfrm>
          <a:prstGeom prst="rect">
            <a:avLst/>
          </a:prstGeom>
          <a:noFill/>
        </p:spPr>
        <p:txBody>
          <a:bodyPr wrap="square" rtlCol="0">
            <a:spAutoFit/>
          </a:bodyPr>
          <a:lstStyle/>
          <a:p>
            <a:pPr algn="ctr"/>
            <a:r>
              <a:rPr lang="en-US" sz="1400" dirty="0">
                <a:latin typeface="Tw Cen MT" panose="020B0602020104020603" pitchFamily="34" charset="77"/>
              </a:rPr>
              <a:t>7</a:t>
            </a:r>
          </a:p>
        </p:txBody>
      </p:sp>
      <p:sp>
        <p:nvSpPr>
          <p:cNvPr id="24" name="TextBox 23">
            <a:extLst>
              <a:ext uri="{FF2B5EF4-FFF2-40B4-BE49-F238E27FC236}">
                <a16:creationId xmlns:a16="http://schemas.microsoft.com/office/drawing/2014/main" id="{355284E2-B0DF-A0E4-554E-5D1ECF14D6D6}"/>
              </a:ext>
            </a:extLst>
          </p:cNvPr>
          <p:cNvSpPr txBox="1"/>
          <p:nvPr/>
        </p:nvSpPr>
        <p:spPr>
          <a:xfrm>
            <a:off x="3733647" y="3145885"/>
            <a:ext cx="1679755" cy="307777"/>
          </a:xfrm>
          <a:prstGeom prst="rect">
            <a:avLst/>
          </a:prstGeom>
          <a:noFill/>
        </p:spPr>
        <p:txBody>
          <a:bodyPr wrap="square" rtlCol="0">
            <a:spAutoFit/>
          </a:bodyPr>
          <a:lstStyle/>
          <a:p>
            <a:pPr algn="ctr"/>
            <a:r>
              <a:rPr lang="en-US" sz="1400" dirty="0">
                <a:latin typeface="Tw Cen MT" panose="020B0602020104020603" pitchFamily="34" charset="77"/>
              </a:rPr>
              <a:t>8</a:t>
            </a:r>
          </a:p>
        </p:txBody>
      </p:sp>
      <p:sp>
        <p:nvSpPr>
          <p:cNvPr id="25" name="TextBox 24">
            <a:extLst>
              <a:ext uri="{FF2B5EF4-FFF2-40B4-BE49-F238E27FC236}">
                <a16:creationId xmlns:a16="http://schemas.microsoft.com/office/drawing/2014/main" id="{78F82433-2DE7-30F8-0319-15ED984296C4}"/>
              </a:ext>
            </a:extLst>
          </p:cNvPr>
          <p:cNvSpPr txBox="1"/>
          <p:nvPr/>
        </p:nvSpPr>
        <p:spPr>
          <a:xfrm>
            <a:off x="3695582" y="4190311"/>
            <a:ext cx="1679755" cy="307777"/>
          </a:xfrm>
          <a:prstGeom prst="rect">
            <a:avLst/>
          </a:prstGeom>
          <a:noFill/>
        </p:spPr>
        <p:txBody>
          <a:bodyPr wrap="square" rtlCol="0">
            <a:spAutoFit/>
          </a:bodyPr>
          <a:lstStyle/>
          <a:p>
            <a:pPr algn="ctr"/>
            <a:r>
              <a:rPr lang="en-US" sz="1400" dirty="0">
                <a:latin typeface="Tw Cen MT" panose="020B0602020104020603" pitchFamily="34" charset="77"/>
              </a:rPr>
              <a:t>8</a:t>
            </a:r>
          </a:p>
        </p:txBody>
      </p:sp>
      <p:sp>
        <p:nvSpPr>
          <p:cNvPr id="26" name="TextBox 25">
            <a:extLst>
              <a:ext uri="{FF2B5EF4-FFF2-40B4-BE49-F238E27FC236}">
                <a16:creationId xmlns:a16="http://schemas.microsoft.com/office/drawing/2014/main" id="{1D53D5FE-6172-F382-6680-70C83EC3C04B}"/>
              </a:ext>
            </a:extLst>
          </p:cNvPr>
          <p:cNvSpPr txBox="1"/>
          <p:nvPr/>
        </p:nvSpPr>
        <p:spPr>
          <a:xfrm>
            <a:off x="3672566" y="4750583"/>
            <a:ext cx="1679755" cy="307777"/>
          </a:xfrm>
          <a:prstGeom prst="rect">
            <a:avLst/>
          </a:prstGeom>
          <a:noFill/>
        </p:spPr>
        <p:txBody>
          <a:bodyPr wrap="square" rtlCol="0">
            <a:spAutoFit/>
          </a:bodyPr>
          <a:lstStyle/>
          <a:p>
            <a:pPr algn="ctr"/>
            <a:r>
              <a:rPr lang="en-US" sz="1400" dirty="0">
                <a:latin typeface="Tw Cen MT" panose="020B0602020104020603" pitchFamily="34" charset="77"/>
              </a:rPr>
              <a:t>8</a:t>
            </a:r>
          </a:p>
        </p:txBody>
      </p:sp>
      <p:sp>
        <p:nvSpPr>
          <p:cNvPr id="28" name="TextBox 27">
            <a:extLst>
              <a:ext uri="{FF2B5EF4-FFF2-40B4-BE49-F238E27FC236}">
                <a16:creationId xmlns:a16="http://schemas.microsoft.com/office/drawing/2014/main" id="{3FF92BE8-CA84-040C-090A-3A619EF56AEC}"/>
              </a:ext>
            </a:extLst>
          </p:cNvPr>
          <p:cNvSpPr txBox="1"/>
          <p:nvPr/>
        </p:nvSpPr>
        <p:spPr>
          <a:xfrm>
            <a:off x="5444010" y="2176925"/>
            <a:ext cx="1679755" cy="307777"/>
          </a:xfrm>
          <a:prstGeom prst="rect">
            <a:avLst/>
          </a:prstGeom>
          <a:noFill/>
        </p:spPr>
        <p:txBody>
          <a:bodyPr wrap="square" rtlCol="0">
            <a:spAutoFit/>
          </a:bodyPr>
          <a:lstStyle/>
          <a:p>
            <a:pPr algn="ctr"/>
            <a:r>
              <a:rPr lang="en-US" sz="1400" dirty="0">
                <a:latin typeface="Tw Cen MT" panose="020B0602020104020603" pitchFamily="34" charset="77"/>
              </a:rPr>
              <a:t>7</a:t>
            </a:r>
          </a:p>
        </p:txBody>
      </p:sp>
      <p:sp>
        <p:nvSpPr>
          <p:cNvPr id="29" name="TextBox 28">
            <a:extLst>
              <a:ext uri="{FF2B5EF4-FFF2-40B4-BE49-F238E27FC236}">
                <a16:creationId xmlns:a16="http://schemas.microsoft.com/office/drawing/2014/main" id="{C63CB205-4417-E8F1-21D5-AB898E06AC87}"/>
              </a:ext>
            </a:extLst>
          </p:cNvPr>
          <p:cNvSpPr txBox="1"/>
          <p:nvPr/>
        </p:nvSpPr>
        <p:spPr>
          <a:xfrm>
            <a:off x="5484887" y="2662145"/>
            <a:ext cx="1679755" cy="307777"/>
          </a:xfrm>
          <a:prstGeom prst="rect">
            <a:avLst/>
          </a:prstGeom>
          <a:noFill/>
        </p:spPr>
        <p:txBody>
          <a:bodyPr wrap="square" rtlCol="0">
            <a:spAutoFit/>
          </a:bodyPr>
          <a:lstStyle/>
          <a:p>
            <a:pPr algn="ctr"/>
            <a:r>
              <a:rPr lang="en-US" sz="1400" dirty="0">
                <a:latin typeface="Tw Cen MT" panose="020B0602020104020603" pitchFamily="34" charset="77"/>
              </a:rPr>
              <a:t>1</a:t>
            </a:r>
          </a:p>
        </p:txBody>
      </p:sp>
      <p:sp>
        <p:nvSpPr>
          <p:cNvPr id="30" name="TextBox 29">
            <a:extLst>
              <a:ext uri="{FF2B5EF4-FFF2-40B4-BE49-F238E27FC236}">
                <a16:creationId xmlns:a16="http://schemas.microsoft.com/office/drawing/2014/main" id="{ABCBE526-7F1F-45AB-6A29-E2BF89D5EEEA}"/>
              </a:ext>
            </a:extLst>
          </p:cNvPr>
          <p:cNvSpPr txBox="1"/>
          <p:nvPr/>
        </p:nvSpPr>
        <p:spPr>
          <a:xfrm>
            <a:off x="5452240" y="3263307"/>
            <a:ext cx="1679755" cy="307777"/>
          </a:xfrm>
          <a:prstGeom prst="rect">
            <a:avLst/>
          </a:prstGeom>
          <a:noFill/>
        </p:spPr>
        <p:txBody>
          <a:bodyPr wrap="square" rtlCol="0">
            <a:spAutoFit/>
          </a:bodyPr>
          <a:lstStyle/>
          <a:p>
            <a:pPr algn="ctr"/>
            <a:r>
              <a:rPr lang="en-US" sz="1400" dirty="0">
                <a:latin typeface="Tw Cen MT" panose="020B0602020104020603" pitchFamily="34" charset="77"/>
              </a:rPr>
              <a:t>5</a:t>
            </a:r>
          </a:p>
        </p:txBody>
      </p:sp>
      <p:sp>
        <p:nvSpPr>
          <p:cNvPr id="31" name="TextBox 30">
            <a:extLst>
              <a:ext uri="{FF2B5EF4-FFF2-40B4-BE49-F238E27FC236}">
                <a16:creationId xmlns:a16="http://schemas.microsoft.com/office/drawing/2014/main" id="{C47CBBAB-FE91-F494-CD4F-B3B13B343826}"/>
              </a:ext>
            </a:extLst>
          </p:cNvPr>
          <p:cNvSpPr txBox="1"/>
          <p:nvPr/>
        </p:nvSpPr>
        <p:spPr>
          <a:xfrm>
            <a:off x="5469959" y="4318455"/>
            <a:ext cx="1679755" cy="307777"/>
          </a:xfrm>
          <a:prstGeom prst="rect">
            <a:avLst/>
          </a:prstGeom>
          <a:noFill/>
        </p:spPr>
        <p:txBody>
          <a:bodyPr wrap="square" rtlCol="0">
            <a:spAutoFit/>
          </a:bodyPr>
          <a:lstStyle/>
          <a:p>
            <a:pPr algn="ctr"/>
            <a:r>
              <a:rPr lang="en-US" sz="1400" dirty="0">
                <a:latin typeface="Tw Cen MT" panose="020B0602020104020603" pitchFamily="34" charset="77"/>
              </a:rPr>
              <a:t>4</a:t>
            </a:r>
          </a:p>
        </p:txBody>
      </p:sp>
      <p:sp>
        <p:nvSpPr>
          <p:cNvPr id="32" name="TextBox 31">
            <a:extLst>
              <a:ext uri="{FF2B5EF4-FFF2-40B4-BE49-F238E27FC236}">
                <a16:creationId xmlns:a16="http://schemas.microsoft.com/office/drawing/2014/main" id="{5E22F11B-D1CA-4E6B-D483-9CA87C75068E}"/>
              </a:ext>
            </a:extLst>
          </p:cNvPr>
          <p:cNvSpPr txBox="1"/>
          <p:nvPr/>
        </p:nvSpPr>
        <p:spPr>
          <a:xfrm>
            <a:off x="5474534" y="4750582"/>
            <a:ext cx="1679755" cy="307777"/>
          </a:xfrm>
          <a:prstGeom prst="rect">
            <a:avLst/>
          </a:prstGeom>
          <a:noFill/>
        </p:spPr>
        <p:txBody>
          <a:bodyPr wrap="square" rtlCol="0">
            <a:spAutoFit/>
          </a:bodyPr>
          <a:lstStyle/>
          <a:p>
            <a:pPr algn="ctr"/>
            <a:r>
              <a:rPr lang="en-US" sz="1400" dirty="0">
                <a:latin typeface="Tw Cen MT" panose="020B0602020104020603" pitchFamily="34" charset="77"/>
              </a:rPr>
              <a:t>3</a:t>
            </a:r>
          </a:p>
        </p:txBody>
      </p:sp>
      <p:sp>
        <p:nvSpPr>
          <p:cNvPr id="33" name="TextBox 32">
            <a:extLst>
              <a:ext uri="{FF2B5EF4-FFF2-40B4-BE49-F238E27FC236}">
                <a16:creationId xmlns:a16="http://schemas.microsoft.com/office/drawing/2014/main" id="{4B2AB182-2858-420A-7B63-548B429FDA97}"/>
              </a:ext>
            </a:extLst>
          </p:cNvPr>
          <p:cNvSpPr txBox="1"/>
          <p:nvPr/>
        </p:nvSpPr>
        <p:spPr>
          <a:xfrm>
            <a:off x="5452240" y="3761841"/>
            <a:ext cx="1679755" cy="307777"/>
          </a:xfrm>
          <a:prstGeom prst="rect">
            <a:avLst/>
          </a:prstGeom>
          <a:noFill/>
        </p:spPr>
        <p:txBody>
          <a:bodyPr wrap="square" rtlCol="0">
            <a:spAutoFit/>
          </a:bodyPr>
          <a:lstStyle/>
          <a:p>
            <a:pPr algn="ctr"/>
            <a:r>
              <a:rPr lang="en-US" sz="1400" dirty="0">
                <a:latin typeface="Tw Cen MT" panose="020B0602020104020603" pitchFamily="34" charset="77"/>
              </a:rPr>
              <a:t>6</a:t>
            </a:r>
          </a:p>
        </p:txBody>
      </p:sp>
      <p:sp>
        <p:nvSpPr>
          <p:cNvPr id="35" name="TextBox 34">
            <a:extLst>
              <a:ext uri="{FF2B5EF4-FFF2-40B4-BE49-F238E27FC236}">
                <a16:creationId xmlns:a16="http://schemas.microsoft.com/office/drawing/2014/main" id="{4B1BA1E6-4CDC-A6C3-AA50-C4F062972C41}"/>
              </a:ext>
            </a:extLst>
          </p:cNvPr>
          <p:cNvSpPr txBox="1"/>
          <p:nvPr/>
        </p:nvSpPr>
        <p:spPr>
          <a:xfrm>
            <a:off x="7201222" y="5261833"/>
            <a:ext cx="1679755" cy="307777"/>
          </a:xfrm>
          <a:prstGeom prst="rect">
            <a:avLst/>
          </a:prstGeom>
          <a:noFill/>
        </p:spPr>
        <p:txBody>
          <a:bodyPr wrap="square" rtlCol="0">
            <a:spAutoFit/>
          </a:bodyPr>
          <a:lstStyle/>
          <a:p>
            <a:pPr algn="ctr"/>
            <a:r>
              <a:rPr lang="en-US" sz="1400" dirty="0">
                <a:latin typeface="Tw Cen MT" panose="020B0602020104020603" pitchFamily="34" charset="77"/>
              </a:rPr>
              <a:t>10 or 25%</a:t>
            </a:r>
          </a:p>
        </p:txBody>
      </p:sp>
      <p:sp>
        <p:nvSpPr>
          <p:cNvPr id="36" name="TextBox 35">
            <a:extLst>
              <a:ext uri="{FF2B5EF4-FFF2-40B4-BE49-F238E27FC236}">
                <a16:creationId xmlns:a16="http://schemas.microsoft.com/office/drawing/2014/main" id="{B7CB9E59-5DCD-3210-B709-18520A0DADBC}"/>
              </a:ext>
            </a:extLst>
          </p:cNvPr>
          <p:cNvSpPr txBox="1"/>
          <p:nvPr/>
        </p:nvSpPr>
        <p:spPr>
          <a:xfrm>
            <a:off x="7151474" y="2654671"/>
            <a:ext cx="1679755" cy="307777"/>
          </a:xfrm>
          <a:prstGeom prst="rect">
            <a:avLst/>
          </a:prstGeom>
          <a:noFill/>
        </p:spPr>
        <p:txBody>
          <a:bodyPr wrap="square" rtlCol="0">
            <a:spAutoFit/>
          </a:bodyPr>
          <a:lstStyle/>
          <a:p>
            <a:pPr algn="ctr"/>
            <a:r>
              <a:rPr lang="en-US" sz="1400" dirty="0">
                <a:latin typeface="Tw Cen MT" panose="020B0602020104020603" pitchFamily="34" charset="77"/>
              </a:rPr>
              <a:t>20 or 50% </a:t>
            </a:r>
          </a:p>
        </p:txBody>
      </p:sp>
      <p:sp>
        <p:nvSpPr>
          <p:cNvPr id="37" name="TextBox 36">
            <a:extLst>
              <a:ext uri="{FF2B5EF4-FFF2-40B4-BE49-F238E27FC236}">
                <a16:creationId xmlns:a16="http://schemas.microsoft.com/office/drawing/2014/main" id="{74646FD2-8890-4E76-2F42-65B6DB088477}"/>
              </a:ext>
            </a:extLst>
          </p:cNvPr>
          <p:cNvSpPr txBox="1"/>
          <p:nvPr/>
        </p:nvSpPr>
        <p:spPr>
          <a:xfrm>
            <a:off x="5489263" y="5264262"/>
            <a:ext cx="1679755" cy="307777"/>
          </a:xfrm>
          <a:prstGeom prst="rect">
            <a:avLst/>
          </a:prstGeom>
          <a:noFill/>
        </p:spPr>
        <p:txBody>
          <a:bodyPr wrap="square" rtlCol="0">
            <a:spAutoFit/>
          </a:bodyPr>
          <a:lstStyle/>
          <a:p>
            <a:pPr algn="ctr"/>
            <a:r>
              <a:rPr lang="en-US" sz="1400" dirty="0">
                <a:latin typeface="Tw Cen MT" panose="020B0602020104020603" pitchFamily="34" charset="77"/>
              </a:rPr>
              <a:t>2</a:t>
            </a:r>
          </a:p>
        </p:txBody>
      </p:sp>
      <p:sp>
        <p:nvSpPr>
          <p:cNvPr id="38" name="TextBox 37">
            <a:extLst>
              <a:ext uri="{FF2B5EF4-FFF2-40B4-BE49-F238E27FC236}">
                <a16:creationId xmlns:a16="http://schemas.microsoft.com/office/drawing/2014/main" id="{0278D8A9-AA40-2AB6-8BF8-AD1AE97FC2D6}"/>
              </a:ext>
            </a:extLst>
          </p:cNvPr>
          <p:cNvSpPr txBox="1"/>
          <p:nvPr/>
        </p:nvSpPr>
        <p:spPr>
          <a:xfrm>
            <a:off x="3684000" y="5271188"/>
            <a:ext cx="1679755" cy="307777"/>
          </a:xfrm>
          <a:prstGeom prst="rect">
            <a:avLst/>
          </a:prstGeom>
          <a:noFill/>
        </p:spPr>
        <p:txBody>
          <a:bodyPr wrap="square" rtlCol="0">
            <a:spAutoFit/>
          </a:bodyPr>
          <a:lstStyle/>
          <a:p>
            <a:pPr algn="ctr"/>
            <a:r>
              <a:rPr lang="en-US" sz="1400" dirty="0">
                <a:latin typeface="Tw Cen MT" panose="020B0602020104020603" pitchFamily="34" charset="77"/>
              </a:rPr>
              <a:t>9</a:t>
            </a:r>
          </a:p>
        </p:txBody>
      </p:sp>
      <p:sp>
        <p:nvSpPr>
          <p:cNvPr id="39" name="TextBox 38">
            <a:extLst>
              <a:ext uri="{FF2B5EF4-FFF2-40B4-BE49-F238E27FC236}">
                <a16:creationId xmlns:a16="http://schemas.microsoft.com/office/drawing/2014/main" id="{28567393-31C8-4D11-075C-838E9DE23F1A}"/>
              </a:ext>
            </a:extLst>
          </p:cNvPr>
          <p:cNvSpPr txBox="1"/>
          <p:nvPr/>
        </p:nvSpPr>
        <p:spPr>
          <a:xfrm>
            <a:off x="233117" y="5191571"/>
            <a:ext cx="1679755" cy="769441"/>
          </a:xfrm>
          <a:prstGeom prst="rect">
            <a:avLst/>
          </a:prstGeom>
          <a:noFill/>
        </p:spPr>
        <p:txBody>
          <a:bodyPr wrap="square" rtlCol="0">
            <a:spAutoFit/>
          </a:bodyPr>
          <a:lstStyle/>
          <a:p>
            <a:pPr algn="ctr"/>
            <a:r>
              <a:rPr lang="en-US" sz="1100" dirty="0">
                <a:latin typeface="Tw Cen MT" panose="020B0602020104020603" pitchFamily="34" charset="77"/>
              </a:rPr>
              <a:t>Prepare educational material such as module summaries, videos etc.</a:t>
            </a:r>
          </a:p>
          <a:p>
            <a:pPr algn="ctr"/>
            <a:endParaRPr lang="en-US" sz="1100" dirty="0">
              <a:latin typeface="Tw Cen MT" panose="020B0602020104020603" pitchFamily="34" charset="77"/>
            </a:endParaRPr>
          </a:p>
        </p:txBody>
      </p:sp>
      <p:sp>
        <p:nvSpPr>
          <p:cNvPr id="40" name="TextBox 39">
            <a:extLst>
              <a:ext uri="{FF2B5EF4-FFF2-40B4-BE49-F238E27FC236}">
                <a16:creationId xmlns:a16="http://schemas.microsoft.com/office/drawing/2014/main" id="{5F955197-8C3B-1ACD-0834-25402A1166ED}"/>
              </a:ext>
            </a:extLst>
          </p:cNvPr>
          <p:cNvSpPr txBox="1"/>
          <p:nvPr/>
        </p:nvSpPr>
        <p:spPr>
          <a:xfrm>
            <a:off x="1989713" y="4802070"/>
            <a:ext cx="1679755" cy="307777"/>
          </a:xfrm>
          <a:prstGeom prst="rect">
            <a:avLst/>
          </a:prstGeom>
          <a:noFill/>
        </p:spPr>
        <p:txBody>
          <a:bodyPr wrap="square" rtlCol="0">
            <a:spAutoFit/>
          </a:bodyPr>
          <a:lstStyle/>
          <a:p>
            <a:pPr algn="ctr"/>
            <a:r>
              <a:rPr lang="en-US" sz="1400" dirty="0">
                <a:latin typeface="Tw Cen MT" panose="020B0602020104020603" pitchFamily="34" charset="77"/>
              </a:rPr>
              <a:t>10</a:t>
            </a:r>
          </a:p>
        </p:txBody>
      </p:sp>
      <p:sp>
        <p:nvSpPr>
          <p:cNvPr id="41" name="TextBox 40">
            <a:extLst>
              <a:ext uri="{FF2B5EF4-FFF2-40B4-BE49-F238E27FC236}">
                <a16:creationId xmlns:a16="http://schemas.microsoft.com/office/drawing/2014/main" id="{5D8CD5EB-7BE9-FD3A-5432-3C6615B89F9D}"/>
              </a:ext>
            </a:extLst>
          </p:cNvPr>
          <p:cNvSpPr txBox="1"/>
          <p:nvPr/>
        </p:nvSpPr>
        <p:spPr>
          <a:xfrm>
            <a:off x="1992811" y="5302184"/>
            <a:ext cx="1679755" cy="307777"/>
          </a:xfrm>
          <a:prstGeom prst="rect">
            <a:avLst/>
          </a:prstGeom>
          <a:noFill/>
        </p:spPr>
        <p:txBody>
          <a:bodyPr wrap="square" rtlCol="0">
            <a:spAutoFit/>
          </a:bodyPr>
          <a:lstStyle/>
          <a:p>
            <a:pPr algn="ctr"/>
            <a:r>
              <a:rPr lang="en-US" sz="1400" dirty="0">
                <a:latin typeface="Tw Cen MT" panose="020B0602020104020603" pitchFamily="34" charset="77"/>
              </a:rPr>
              <a:t>10</a:t>
            </a:r>
          </a:p>
        </p:txBody>
      </p:sp>
      <p:sp>
        <p:nvSpPr>
          <p:cNvPr id="42" name="Rounded Rectangle 41">
            <a:extLst>
              <a:ext uri="{FF2B5EF4-FFF2-40B4-BE49-F238E27FC236}">
                <a16:creationId xmlns:a16="http://schemas.microsoft.com/office/drawing/2014/main" id="{924737A6-DF3E-BC11-6FC4-4EB4D4358EA8}"/>
              </a:ext>
            </a:extLst>
          </p:cNvPr>
          <p:cNvSpPr/>
          <p:nvPr/>
        </p:nvSpPr>
        <p:spPr>
          <a:xfrm>
            <a:off x="255361" y="1519177"/>
            <a:ext cx="1636855" cy="4227758"/>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a:extLst>
              <a:ext uri="{FF2B5EF4-FFF2-40B4-BE49-F238E27FC236}">
                <a16:creationId xmlns:a16="http://schemas.microsoft.com/office/drawing/2014/main" id="{14D5DC1E-4995-7A25-BDC6-911EB66A22E2}"/>
              </a:ext>
            </a:extLst>
          </p:cNvPr>
          <p:cNvSpPr/>
          <p:nvPr/>
        </p:nvSpPr>
        <p:spPr>
          <a:xfrm>
            <a:off x="1991945" y="1519177"/>
            <a:ext cx="1636855" cy="4227758"/>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a:extLst>
              <a:ext uri="{FF2B5EF4-FFF2-40B4-BE49-F238E27FC236}">
                <a16:creationId xmlns:a16="http://schemas.microsoft.com/office/drawing/2014/main" id="{B252DB64-E759-DC27-B9C6-67FE4D61EE7C}"/>
              </a:ext>
            </a:extLst>
          </p:cNvPr>
          <p:cNvSpPr/>
          <p:nvPr/>
        </p:nvSpPr>
        <p:spPr>
          <a:xfrm>
            <a:off x="3719876" y="1519177"/>
            <a:ext cx="1636855" cy="4227758"/>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a:extLst>
              <a:ext uri="{FF2B5EF4-FFF2-40B4-BE49-F238E27FC236}">
                <a16:creationId xmlns:a16="http://schemas.microsoft.com/office/drawing/2014/main" id="{B4054691-1F93-5312-D492-1D9E3FF24673}"/>
              </a:ext>
            </a:extLst>
          </p:cNvPr>
          <p:cNvSpPr/>
          <p:nvPr/>
        </p:nvSpPr>
        <p:spPr>
          <a:xfrm>
            <a:off x="5486910" y="1519177"/>
            <a:ext cx="1636855" cy="4227758"/>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a:extLst>
              <a:ext uri="{FF2B5EF4-FFF2-40B4-BE49-F238E27FC236}">
                <a16:creationId xmlns:a16="http://schemas.microsoft.com/office/drawing/2014/main" id="{E04921E1-6A92-ACB9-5A83-5C7BB5C50BED}"/>
              </a:ext>
            </a:extLst>
          </p:cNvPr>
          <p:cNvSpPr/>
          <p:nvPr/>
        </p:nvSpPr>
        <p:spPr>
          <a:xfrm>
            <a:off x="7253111" y="1507891"/>
            <a:ext cx="1636855" cy="4227758"/>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a:extLst>
              <a:ext uri="{FF2B5EF4-FFF2-40B4-BE49-F238E27FC236}">
                <a16:creationId xmlns:a16="http://schemas.microsoft.com/office/drawing/2014/main" id="{A0D9EE8D-5D5B-DE1F-DB1E-5AAA5813DB89}"/>
              </a:ext>
            </a:extLst>
          </p:cNvPr>
          <p:cNvSpPr/>
          <p:nvPr/>
        </p:nvSpPr>
        <p:spPr>
          <a:xfrm>
            <a:off x="296260" y="2637970"/>
            <a:ext cx="8534968" cy="498261"/>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a:extLst>
              <a:ext uri="{FF2B5EF4-FFF2-40B4-BE49-F238E27FC236}">
                <a16:creationId xmlns:a16="http://schemas.microsoft.com/office/drawing/2014/main" id="{04E844E9-CA4B-42AD-6B7C-5A5B4BF945E0}"/>
              </a:ext>
            </a:extLst>
          </p:cNvPr>
          <p:cNvSpPr/>
          <p:nvPr/>
        </p:nvSpPr>
        <p:spPr>
          <a:xfrm>
            <a:off x="336647" y="5166590"/>
            <a:ext cx="8534968" cy="498261"/>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0840DA2-811D-463F-9EE6-BC8D235F6345}"/>
              </a:ext>
            </a:extLst>
          </p:cNvPr>
          <p:cNvSpPr txBox="1"/>
          <p:nvPr/>
        </p:nvSpPr>
        <p:spPr>
          <a:xfrm>
            <a:off x="352490" y="437951"/>
            <a:ext cx="8263890" cy="954107"/>
          </a:xfrm>
          <a:prstGeom prst="rect">
            <a:avLst/>
          </a:prstGeom>
          <a:noFill/>
        </p:spPr>
        <p:txBody>
          <a:bodyPr wrap="square" rtlCol="0">
            <a:spAutoFit/>
          </a:bodyPr>
          <a:lstStyle/>
          <a:p>
            <a:pPr algn="ctr"/>
            <a:r>
              <a:rPr lang="en-US" sz="2800" dirty="0">
                <a:latin typeface="Tw Cen MT" panose="020B0602020104020603" pitchFamily="34" charset="77"/>
              </a:rPr>
              <a:t>Time Management Tool 2:  Your Most Valuable Activities (MVAs) (Example)</a:t>
            </a:r>
          </a:p>
        </p:txBody>
      </p:sp>
      <p:sp>
        <p:nvSpPr>
          <p:cNvPr id="3" name="Footer Placeholder 2">
            <a:extLst>
              <a:ext uri="{FF2B5EF4-FFF2-40B4-BE49-F238E27FC236}">
                <a16:creationId xmlns:a16="http://schemas.microsoft.com/office/drawing/2014/main" id="{84D6A463-FAD2-55A3-E1D5-76F2F90D2165}"/>
              </a:ext>
            </a:extLst>
          </p:cNvPr>
          <p:cNvSpPr>
            <a:spLocks noGrp="1"/>
          </p:cNvSpPr>
          <p:nvPr>
            <p:ph type="ftr" sz="quarter" idx="11"/>
          </p:nvPr>
        </p:nvSpPr>
        <p:spPr/>
        <p:txBody>
          <a:bodyPr/>
          <a:lstStyle/>
          <a:p>
            <a:r>
              <a:rPr lang="en-US"/>
              <a:t>www.businessmaker-academy.com</a:t>
            </a:r>
          </a:p>
        </p:txBody>
      </p:sp>
    </p:spTree>
    <p:extLst>
      <p:ext uri="{BB962C8B-B14F-4D97-AF65-F5344CB8AC3E}">
        <p14:creationId xmlns:p14="http://schemas.microsoft.com/office/powerpoint/2010/main" val="16012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circle(in)">
                                      <p:cBhvr>
                                        <p:cTn id="7" dur="20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1" nodeType="clickEffect">
                                  <p:stCondLst>
                                    <p:cond delay="0"/>
                                  </p:stCondLst>
                                  <p:childTnLst>
                                    <p:animEffect transition="out" filter="circle(out)">
                                      <p:cBhvr>
                                        <p:cTn id="11" dur="2000"/>
                                        <p:tgtEl>
                                          <p:spTgt spid="42"/>
                                        </p:tgtEl>
                                      </p:cBhvr>
                                    </p:animEffect>
                                    <p:set>
                                      <p:cBhvr>
                                        <p:cTn id="12" dur="1" fill="hold">
                                          <p:stCondLst>
                                            <p:cond delay="1999"/>
                                          </p:stCondLst>
                                        </p:cTn>
                                        <p:tgtEl>
                                          <p:spTgt spid="42"/>
                                        </p:tgtEl>
                                        <p:attrNameLst>
                                          <p:attrName>style.visibility</p:attrName>
                                        </p:attrNameLst>
                                      </p:cBhvr>
                                      <p:to>
                                        <p:strVal val="hidden"/>
                                      </p:to>
                                    </p:set>
                                  </p:childTnLst>
                                </p:cTn>
                              </p:par>
                              <p:par>
                                <p:cTn id="13" presetID="6" presetClass="entr" presetSubtype="16"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circle(in)">
                                      <p:cBhvr>
                                        <p:cTn id="15" dur="2000"/>
                                        <p:tgtEl>
                                          <p:spTgt spid="4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xit" presetSubtype="32" fill="hold" grpId="1" nodeType="clickEffect">
                                  <p:stCondLst>
                                    <p:cond delay="0"/>
                                  </p:stCondLst>
                                  <p:childTnLst>
                                    <p:animEffect transition="out" filter="circle(out)">
                                      <p:cBhvr>
                                        <p:cTn id="19" dur="2000"/>
                                        <p:tgtEl>
                                          <p:spTgt spid="43"/>
                                        </p:tgtEl>
                                      </p:cBhvr>
                                    </p:animEffect>
                                    <p:set>
                                      <p:cBhvr>
                                        <p:cTn id="20" dur="1" fill="hold">
                                          <p:stCondLst>
                                            <p:cond delay="1999"/>
                                          </p:stCondLst>
                                        </p:cTn>
                                        <p:tgtEl>
                                          <p:spTgt spid="43"/>
                                        </p:tgtEl>
                                        <p:attrNameLst>
                                          <p:attrName>style.visibility</p:attrName>
                                        </p:attrNameLst>
                                      </p:cBhvr>
                                      <p:to>
                                        <p:strVal val="hidden"/>
                                      </p:to>
                                    </p:set>
                                  </p:childTnLst>
                                </p:cTn>
                              </p:par>
                              <p:par>
                                <p:cTn id="21" presetID="6" presetClass="entr" presetSubtype="16"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circle(in)">
                                      <p:cBhvr>
                                        <p:cTn id="23" dur="2000"/>
                                        <p:tgtEl>
                                          <p:spTgt spid="44"/>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xit" presetSubtype="32" fill="hold" grpId="1" nodeType="clickEffect">
                                  <p:stCondLst>
                                    <p:cond delay="0"/>
                                  </p:stCondLst>
                                  <p:childTnLst>
                                    <p:animEffect transition="out" filter="circle(out)">
                                      <p:cBhvr>
                                        <p:cTn id="27" dur="2000"/>
                                        <p:tgtEl>
                                          <p:spTgt spid="44"/>
                                        </p:tgtEl>
                                      </p:cBhvr>
                                    </p:animEffect>
                                    <p:set>
                                      <p:cBhvr>
                                        <p:cTn id="28" dur="1" fill="hold">
                                          <p:stCondLst>
                                            <p:cond delay="1999"/>
                                          </p:stCondLst>
                                        </p:cTn>
                                        <p:tgtEl>
                                          <p:spTgt spid="44"/>
                                        </p:tgtEl>
                                        <p:attrNameLst>
                                          <p:attrName>style.visibility</p:attrName>
                                        </p:attrNameLst>
                                      </p:cBhvr>
                                      <p:to>
                                        <p:strVal val="hidden"/>
                                      </p:to>
                                    </p:set>
                                  </p:childTnLst>
                                </p:cTn>
                              </p:par>
                              <p:par>
                                <p:cTn id="29" presetID="6"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circle(in)">
                                      <p:cBhvr>
                                        <p:cTn id="31" dur="2000"/>
                                        <p:tgtEl>
                                          <p:spTgt spid="45"/>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xit" presetSubtype="32" fill="hold" grpId="1" nodeType="clickEffect">
                                  <p:stCondLst>
                                    <p:cond delay="0"/>
                                  </p:stCondLst>
                                  <p:childTnLst>
                                    <p:animEffect transition="out" filter="circle(out)">
                                      <p:cBhvr>
                                        <p:cTn id="35" dur="2000"/>
                                        <p:tgtEl>
                                          <p:spTgt spid="45"/>
                                        </p:tgtEl>
                                      </p:cBhvr>
                                    </p:animEffect>
                                    <p:set>
                                      <p:cBhvr>
                                        <p:cTn id="36" dur="1" fill="hold">
                                          <p:stCondLst>
                                            <p:cond delay="1999"/>
                                          </p:stCondLst>
                                        </p:cTn>
                                        <p:tgtEl>
                                          <p:spTgt spid="45"/>
                                        </p:tgtEl>
                                        <p:attrNameLst>
                                          <p:attrName>style.visibility</p:attrName>
                                        </p:attrNameLst>
                                      </p:cBhvr>
                                      <p:to>
                                        <p:strVal val="hidden"/>
                                      </p:to>
                                    </p:set>
                                  </p:childTnLst>
                                </p:cTn>
                              </p:par>
                              <p:par>
                                <p:cTn id="37" presetID="6" presetClass="entr" presetSubtype="16"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circle(in)">
                                      <p:cBhvr>
                                        <p:cTn id="39" dur="2000"/>
                                        <p:tgtEl>
                                          <p:spTgt spid="46"/>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xit" presetSubtype="32" fill="hold" grpId="1" nodeType="clickEffect">
                                  <p:stCondLst>
                                    <p:cond delay="0"/>
                                  </p:stCondLst>
                                  <p:childTnLst>
                                    <p:animEffect transition="out" filter="circle(out)">
                                      <p:cBhvr>
                                        <p:cTn id="43" dur="2000"/>
                                        <p:tgtEl>
                                          <p:spTgt spid="46"/>
                                        </p:tgtEl>
                                      </p:cBhvr>
                                    </p:animEffect>
                                    <p:set>
                                      <p:cBhvr>
                                        <p:cTn id="44" dur="1" fill="hold">
                                          <p:stCondLst>
                                            <p:cond delay="1999"/>
                                          </p:stCondLst>
                                        </p:cTn>
                                        <p:tgtEl>
                                          <p:spTgt spid="4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4"/>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7"/>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3"/>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8"/>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25"/>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12"/>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40"/>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26"/>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39"/>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41"/>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38"/>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29"/>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37"/>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32"/>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31"/>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30"/>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33"/>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28"/>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36"/>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grpId="0" nodeType="clickEffect">
                                  <p:stCondLst>
                                    <p:cond delay="0"/>
                                  </p:stCondLst>
                                  <p:childTnLst>
                                    <p:set>
                                      <p:cBhvr>
                                        <p:cTn id="164" dur="1" fill="hold">
                                          <p:stCondLst>
                                            <p:cond delay="0"/>
                                          </p:stCondLst>
                                        </p:cTn>
                                        <p:tgtEl>
                                          <p:spTgt spid="35"/>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6" presetClass="entr" presetSubtype="16" fill="hold" grpId="0" nodeType="clickEffect">
                                  <p:stCondLst>
                                    <p:cond delay="0"/>
                                  </p:stCondLst>
                                  <p:childTnLst>
                                    <p:set>
                                      <p:cBhvr>
                                        <p:cTn id="168" dur="1" fill="hold">
                                          <p:stCondLst>
                                            <p:cond delay="0"/>
                                          </p:stCondLst>
                                        </p:cTn>
                                        <p:tgtEl>
                                          <p:spTgt spid="47"/>
                                        </p:tgtEl>
                                        <p:attrNameLst>
                                          <p:attrName>style.visibility</p:attrName>
                                        </p:attrNameLst>
                                      </p:cBhvr>
                                      <p:to>
                                        <p:strVal val="visible"/>
                                      </p:to>
                                    </p:set>
                                    <p:animEffect transition="in" filter="circle(in)">
                                      <p:cBhvr>
                                        <p:cTn id="169" dur="2000"/>
                                        <p:tgtEl>
                                          <p:spTgt spid="47"/>
                                        </p:tgtEl>
                                      </p:cBhvr>
                                    </p:animEffect>
                                  </p:childTnLst>
                                </p:cTn>
                              </p:par>
                            </p:childTnLst>
                          </p:cTn>
                        </p:par>
                      </p:childTnLst>
                    </p:cTn>
                  </p:par>
                  <p:par>
                    <p:cTn id="170" fill="hold">
                      <p:stCondLst>
                        <p:cond delay="indefinite"/>
                      </p:stCondLst>
                      <p:childTnLst>
                        <p:par>
                          <p:cTn id="171" fill="hold">
                            <p:stCondLst>
                              <p:cond delay="0"/>
                            </p:stCondLst>
                            <p:childTnLst>
                              <p:par>
                                <p:cTn id="172" presetID="6" presetClass="entr" presetSubtype="16" fill="hold" grpId="0" nodeType="clickEffect">
                                  <p:stCondLst>
                                    <p:cond delay="0"/>
                                  </p:stCondLst>
                                  <p:childTnLst>
                                    <p:set>
                                      <p:cBhvr>
                                        <p:cTn id="173" dur="1" fill="hold">
                                          <p:stCondLst>
                                            <p:cond delay="0"/>
                                          </p:stCondLst>
                                        </p:cTn>
                                        <p:tgtEl>
                                          <p:spTgt spid="48"/>
                                        </p:tgtEl>
                                        <p:attrNameLst>
                                          <p:attrName>style.visibility</p:attrName>
                                        </p:attrNameLst>
                                      </p:cBhvr>
                                      <p:to>
                                        <p:strVal val="visible"/>
                                      </p:to>
                                    </p:set>
                                    <p:animEffect transition="in" filter="circle(in)">
                                      <p:cBhvr>
                                        <p:cTn id="174" dur="2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4" grpId="0"/>
      <p:bldP spid="15" grpId="0"/>
      <p:bldP spid="16" grpId="0"/>
      <p:bldP spid="17" grpId="0"/>
      <p:bldP spid="18" grpId="0"/>
      <p:bldP spid="21" grpId="0"/>
      <p:bldP spid="22" grpId="0"/>
      <p:bldP spid="23" grpId="0"/>
      <p:bldP spid="24" grpId="0"/>
      <p:bldP spid="25" grpId="0"/>
      <p:bldP spid="26" grpId="0"/>
      <p:bldP spid="28" grpId="0"/>
      <p:bldP spid="29" grpId="0"/>
      <p:bldP spid="30" grpId="0"/>
      <p:bldP spid="31" grpId="0"/>
      <p:bldP spid="32" grpId="0"/>
      <p:bldP spid="33" grpId="0"/>
      <p:bldP spid="35" grpId="0"/>
      <p:bldP spid="36" grpId="0"/>
      <p:bldP spid="37" grpId="0"/>
      <p:bldP spid="38" grpId="0"/>
      <p:bldP spid="39" grpId="0"/>
      <p:bldP spid="40" grpId="0"/>
      <p:bldP spid="41" grpId="0"/>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9986776E-406B-EE5A-E431-7C2B108916C8}"/>
              </a:ext>
            </a:extLst>
          </p:cNvPr>
          <p:cNvGraphicFramePr>
            <a:graphicFrameLocks noGrp="1"/>
          </p:cNvGraphicFramePr>
          <p:nvPr/>
        </p:nvGraphicFramePr>
        <p:xfrm>
          <a:off x="219907" y="1671057"/>
          <a:ext cx="8704185" cy="4748992"/>
        </p:xfrm>
        <a:graphic>
          <a:graphicData uri="http://schemas.openxmlformats.org/drawingml/2006/table">
            <a:tbl>
              <a:tblPr firstRow="1" bandRow="1">
                <a:tableStyleId>{93296810-A885-4BE3-A3E7-6D5BEEA58F35}</a:tableStyleId>
              </a:tblPr>
              <a:tblGrid>
                <a:gridCol w="1740837">
                  <a:extLst>
                    <a:ext uri="{9D8B030D-6E8A-4147-A177-3AD203B41FA5}">
                      <a16:colId xmlns:a16="http://schemas.microsoft.com/office/drawing/2014/main" val="3083130535"/>
                    </a:ext>
                  </a:extLst>
                </a:gridCol>
                <a:gridCol w="1740837">
                  <a:extLst>
                    <a:ext uri="{9D8B030D-6E8A-4147-A177-3AD203B41FA5}">
                      <a16:colId xmlns:a16="http://schemas.microsoft.com/office/drawing/2014/main" val="2639744795"/>
                    </a:ext>
                  </a:extLst>
                </a:gridCol>
                <a:gridCol w="1740837">
                  <a:extLst>
                    <a:ext uri="{9D8B030D-6E8A-4147-A177-3AD203B41FA5}">
                      <a16:colId xmlns:a16="http://schemas.microsoft.com/office/drawing/2014/main" val="1910711003"/>
                    </a:ext>
                  </a:extLst>
                </a:gridCol>
                <a:gridCol w="1740837">
                  <a:extLst>
                    <a:ext uri="{9D8B030D-6E8A-4147-A177-3AD203B41FA5}">
                      <a16:colId xmlns:a16="http://schemas.microsoft.com/office/drawing/2014/main" val="509762896"/>
                    </a:ext>
                  </a:extLst>
                </a:gridCol>
                <a:gridCol w="1740837">
                  <a:extLst>
                    <a:ext uri="{9D8B030D-6E8A-4147-A177-3AD203B41FA5}">
                      <a16:colId xmlns:a16="http://schemas.microsoft.com/office/drawing/2014/main" val="3243129653"/>
                    </a:ext>
                  </a:extLst>
                </a:gridCol>
              </a:tblGrid>
              <a:tr h="521234">
                <a:tc>
                  <a:txBody>
                    <a:bodyPr/>
                    <a:lstStyle/>
                    <a:p>
                      <a:pPr algn="ctr"/>
                      <a:r>
                        <a:rPr lang="en-US" sz="1600" b="0" dirty="0">
                          <a:solidFill>
                            <a:schemeClr val="tx1"/>
                          </a:solidFill>
                          <a:latin typeface="Tw Cen MT" panose="020B0602020104020603" pitchFamily="34" charset="77"/>
                        </a:rPr>
                        <a:t>Work Activities</a:t>
                      </a:r>
                    </a:p>
                  </a:txBody>
                  <a:tcPr/>
                </a:tc>
                <a:tc>
                  <a:txBody>
                    <a:bodyPr/>
                    <a:lstStyle/>
                    <a:p>
                      <a:pPr algn="ctr"/>
                      <a:r>
                        <a:rPr lang="en-US" sz="1600" b="0" dirty="0">
                          <a:solidFill>
                            <a:schemeClr val="tx1"/>
                          </a:solidFill>
                          <a:latin typeface="Tw Cen MT" panose="020B0602020104020603" pitchFamily="34" charset="77"/>
                        </a:rPr>
                        <a:t>Strength</a:t>
                      </a:r>
                    </a:p>
                  </a:txBody>
                  <a:tcPr/>
                </a:tc>
                <a:tc>
                  <a:txBody>
                    <a:bodyPr/>
                    <a:lstStyle/>
                    <a:p>
                      <a:pPr algn="ctr"/>
                      <a:r>
                        <a:rPr lang="en-US" sz="1600" b="0" dirty="0">
                          <a:solidFill>
                            <a:schemeClr val="tx1"/>
                          </a:solidFill>
                          <a:latin typeface="Tw Cen MT" panose="020B0602020104020603" pitchFamily="34" charset="77"/>
                        </a:rPr>
                        <a:t>Replace</a:t>
                      </a:r>
                    </a:p>
                  </a:txBody>
                  <a:tcPr/>
                </a:tc>
                <a:tc>
                  <a:txBody>
                    <a:bodyPr/>
                    <a:lstStyle/>
                    <a:p>
                      <a:pPr algn="ctr"/>
                      <a:r>
                        <a:rPr lang="en-US" sz="1600" b="0" dirty="0">
                          <a:solidFill>
                            <a:schemeClr val="tx1"/>
                          </a:solidFill>
                          <a:latin typeface="Tw Cen MT" panose="020B0602020104020603" pitchFamily="34" charset="77"/>
                        </a:rPr>
                        <a:t>Rank</a:t>
                      </a:r>
                    </a:p>
                  </a:txBody>
                  <a:tcPr/>
                </a:tc>
                <a:tc>
                  <a:txBody>
                    <a:bodyPr/>
                    <a:lstStyle/>
                    <a:p>
                      <a:pPr algn="ctr"/>
                      <a:r>
                        <a:rPr lang="en-US" sz="1600" b="0" dirty="0">
                          <a:solidFill>
                            <a:schemeClr val="tx1"/>
                          </a:solidFill>
                          <a:latin typeface="Tw Cen MT" panose="020B0602020104020603" pitchFamily="34" charset="77"/>
                        </a:rPr>
                        <a:t>Total Hours/Week</a:t>
                      </a:r>
                    </a:p>
                    <a:p>
                      <a:pPr algn="ctr"/>
                      <a:r>
                        <a:rPr lang="en-US" sz="1600" b="0" dirty="0">
                          <a:solidFill>
                            <a:schemeClr val="tx1"/>
                          </a:solidFill>
                          <a:latin typeface="Tw Cen MT" panose="020B0602020104020603" pitchFamily="34" charset="77"/>
                        </a:rPr>
                        <a:t>% of Work Time</a:t>
                      </a:r>
                    </a:p>
                  </a:txBody>
                  <a:tcPr/>
                </a:tc>
                <a:extLst>
                  <a:ext uri="{0D108BD9-81ED-4DB2-BD59-A6C34878D82A}">
                    <a16:rowId xmlns:a16="http://schemas.microsoft.com/office/drawing/2014/main" val="1925735223"/>
                  </a:ext>
                </a:extLst>
              </a:tr>
              <a:tr h="521234">
                <a:tc>
                  <a:txBody>
                    <a:bodyPr/>
                    <a:lstStyle/>
                    <a:p>
                      <a:pPr algn="ctr"/>
                      <a:endParaRPr lang="en-US" sz="1600" dirty="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extLst>
                  <a:ext uri="{0D108BD9-81ED-4DB2-BD59-A6C34878D82A}">
                    <a16:rowId xmlns:a16="http://schemas.microsoft.com/office/drawing/2014/main" val="3214883637"/>
                  </a:ext>
                </a:extLst>
              </a:tr>
              <a:tr h="521234">
                <a:tc>
                  <a:txBody>
                    <a:bodyPr/>
                    <a:lstStyle/>
                    <a:p>
                      <a:pPr algn="ctr"/>
                      <a:endParaRPr lang="en-US" sz="1600" dirty="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extLst>
                  <a:ext uri="{0D108BD9-81ED-4DB2-BD59-A6C34878D82A}">
                    <a16:rowId xmlns:a16="http://schemas.microsoft.com/office/drawing/2014/main" val="231961654"/>
                  </a:ext>
                </a:extLst>
              </a:tr>
              <a:tr h="521234">
                <a:tc>
                  <a:txBody>
                    <a:bodyPr/>
                    <a:lstStyle/>
                    <a:p>
                      <a:pPr algn="ctr"/>
                      <a:endParaRPr lang="en-US" sz="160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tc>
                  <a:txBody>
                    <a:bodyPr/>
                    <a:lstStyle/>
                    <a:p>
                      <a:pPr algn="ctr"/>
                      <a:endParaRPr lang="en-US" sz="1600">
                        <a:latin typeface="Tw Cen MT" panose="020B0602020104020603" pitchFamily="34" charset="77"/>
                      </a:endParaRPr>
                    </a:p>
                  </a:txBody>
                  <a:tcPr/>
                </a:tc>
                <a:extLst>
                  <a:ext uri="{0D108BD9-81ED-4DB2-BD59-A6C34878D82A}">
                    <a16:rowId xmlns:a16="http://schemas.microsoft.com/office/drawing/2014/main" val="2470300813"/>
                  </a:ext>
                </a:extLst>
              </a:tr>
              <a:tr h="521234">
                <a:tc>
                  <a:txBody>
                    <a:bodyPr/>
                    <a:lstStyle/>
                    <a:p>
                      <a:pPr algn="ctr"/>
                      <a:endParaRPr lang="en-US" sz="160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extLst>
                  <a:ext uri="{0D108BD9-81ED-4DB2-BD59-A6C34878D82A}">
                    <a16:rowId xmlns:a16="http://schemas.microsoft.com/office/drawing/2014/main" val="1130948904"/>
                  </a:ext>
                </a:extLst>
              </a:tr>
              <a:tr h="521234">
                <a:tc>
                  <a:txBody>
                    <a:bodyPr/>
                    <a:lstStyle/>
                    <a:p>
                      <a:pPr algn="ctr"/>
                      <a:endParaRPr lang="en-US" sz="1600" dirty="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tc>
                  <a:txBody>
                    <a:bodyPr/>
                    <a:lstStyle/>
                    <a:p>
                      <a:pPr algn="ctr"/>
                      <a:endParaRPr lang="en-US" sz="160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tc>
                  <a:txBody>
                    <a:bodyPr/>
                    <a:lstStyle/>
                    <a:p>
                      <a:pPr algn="ctr"/>
                      <a:endParaRPr lang="en-US" sz="1600">
                        <a:latin typeface="Tw Cen MT" panose="020B0602020104020603" pitchFamily="34" charset="77"/>
                      </a:endParaRPr>
                    </a:p>
                  </a:txBody>
                  <a:tcPr/>
                </a:tc>
                <a:extLst>
                  <a:ext uri="{0D108BD9-81ED-4DB2-BD59-A6C34878D82A}">
                    <a16:rowId xmlns:a16="http://schemas.microsoft.com/office/drawing/2014/main" val="1942571331"/>
                  </a:ext>
                </a:extLst>
              </a:tr>
              <a:tr h="521234">
                <a:tc>
                  <a:txBody>
                    <a:bodyPr/>
                    <a:lstStyle/>
                    <a:p>
                      <a:pPr algn="ctr"/>
                      <a:endParaRPr lang="en-US" sz="160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tc>
                  <a:txBody>
                    <a:bodyPr/>
                    <a:lstStyle/>
                    <a:p>
                      <a:pPr algn="ctr"/>
                      <a:endParaRPr lang="en-US" sz="160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tc>
                  <a:txBody>
                    <a:bodyPr/>
                    <a:lstStyle/>
                    <a:p>
                      <a:pPr algn="ctr"/>
                      <a:endParaRPr lang="en-US" sz="1600">
                        <a:latin typeface="Tw Cen MT" panose="020B0602020104020603" pitchFamily="34" charset="77"/>
                      </a:endParaRPr>
                    </a:p>
                  </a:txBody>
                  <a:tcPr/>
                </a:tc>
                <a:extLst>
                  <a:ext uri="{0D108BD9-81ED-4DB2-BD59-A6C34878D82A}">
                    <a16:rowId xmlns:a16="http://schemas.microsoft.com/office/drawing/2014/main" val="2105505601"/>
                  </a:ext>
                </a:extLst>
              </a:tr>
              <a:tr h="521234">
                <a:tc>
                  <a:txBody>
                    <a:bodyPr/>
                    <a:lstStyle/>
                    <a:p>
                      <a:pPr algn="ctr"/>
                      <a:endParaRPr lang="en-US" sz="1400" dirty="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extLst>
                  <a:ext uri="{0D108BD9-81ED-4DB2-BD59-A6C34878D82A}">
                    <a16:rowId xmlns:a16="http://schemas.microsoft.com/office/drawing/2014/main" val="3206641651"/>
                  </a:ext>
                </a:extLst>
              </a:tr>
              <a:tr h="521234">
                <a:tc>
                  <a:txBody>
                    <a:bodyPr/>
                    <a:lstStyle/>
                    <a:p>
                      <a:pPr algn="ctr"/>
                      <a:endParaRPr lang="en-US" sz="1400" dirty="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extLst>
                  <a:ext uri="{0D108BD9-81ED-4DB2-BD59-A6C34878D82A}">
                    <a16:rowId xmlns:a16="http://schemas.microsoft.com/office/drawing/2014/main" val="3254285582"/>
                  </a:ext>
                </a:extLst>
              </a:tr>
            </a:tbl>
          </a:graphicData>
        </a:graphic>
      </p:graphicFrame>
      <p:sp>
        <p:nvSpPr>
          <p:cNvPr id="6" name="TextBox 5">
            <a:extLst>
              <a:ext uri="{FF2B5EF4-FFF2-40B4-BE49-F238E27FC236}">
                <a16:creationId xmlns:a16="http://schemas.microsoft.com/office/drawing/2014/main" id="{34A5D4CA-3CA0-C8D7-865F-85458F2B1F8D}"/>
              </a:ext>
            </a:extLst>
          </p:cNvPr>
          <p:cNvSpPr txBox="1"/>
          <p:nvPr/>
        </p:nvSpPr>
        <p:spPr>
          <a:xfrm>
            <a:off x="296260" y="1011766"/>
            <a:ext cx="7097212" cy="584775"/>
          </a:xfrm>
          <a:prstGeom prst="rect">
            <a:avLst/>
          </a:prstGeom>
          <a:noFill/>
        </p:spPr>
        <p:txBody>
          <a:bodyPr wrap="square" rtlCol="0">
            <a:spAutoFit/>
          </a:bodyPr>
          <a:lstStyle/>
          <a:p>
            <a:r>
              <a:rPr lang="en-US" sz="3200" dirty="0">
                <a:solidFill>
                  <a:schemeClr val="bg1"/>
                </a:solidFill>
                <a:latin typeface="Tw Cen MT" panose="020B0602020104020603" pitchFamily="34" charset="77"/>
              </a:rPr>
              <a:t>Discover Your MVAs</a:t>
            </a:r>
          </a:p>
        </p:txBody>
      </p:sp>
      <p:sp>
        <p:nvSpPr>
          <p:cNvPr id="2" name="TextBox 1">
            <a:extLst>
              <a:ext uri="{FF2B5EF4-FFF2-40B4-BE49-F238E27FC236}">
                <a16:creationId xmlns:a16="http://schemas.microsoft.com/office/drawing/2014/main" id="{40840DA2-811D-463F-9EE6-BC8D235F6345}"/>
              </a:ext>
            </a:extLst>
          </p:cNvPr>
          <p:cNvSpPr txBox="1"/>
          <p:nvPr/>
        </p:nvSpPr>
        <p:spPr>
          <a:xfrm>
            <a:off x="352490" y="437951"/>
            <a:ext cx="8263890" cy="954107"/>
          </a:xfrm>
          <a:prstGeom prst="rect">
            <a:avLst/>
          </a:prstGeom>
          <a:noFill/>
        </p:spPr>
        <p:txBody>
          <a:bodyPr wrap="square" rtlCol="0">
            <a:spAutoFit/>
          </a:bodyPr>
          <a:lstStyle/>
          <a:p>
            <a:pPr algn="ctr"/>
            <a:r>
              <a:rPr lang="en-US" sz="2800" dirty="0">
                <a:latin typeface="Tw Cen MT" panose="020B0602020104020603" pitchFamily="34" charset="77"/>
              </a:rPr>
              <a:t>Time Management Tool 2:  Your Most Valuable Activities (MVAs) (Exercise Sheet)</a:t>
            </a:r>
          </a:p>
        </p:txBody>
      </p:sp>
      <p:sp>
        <p:nvSpPr>
          <p:cNvPr id="3" name="Footer Placeholder 2">
            <a:extLst>
              <a:ext uri="{FF2B5EF4-FFF2-40B4-BE49-F238E27FC236}">
                <a16:creationId xmlns:a16="http://schemas.microsoft.com/office/drawing/2014/main" id="{BAB7B1D9-5715-3F96-9245-115345E16192}"/>
              </a:ext>
            </a:extLst>
          </p:cNvPr>
          <p:cNvSpPr>
            <a:spLocks noGrp="1"/>
          </p:cNvSpPr>
          <p:nvPr>
            <p:ph type="ftr" sz="quarter" idx="11"/>
          </p:nvPr>
        </p:nvSpPr>
        <p:spPr/>
        <p:txBody>
          <a:bodyPr/>
          <a:lstStyle/>
          <a:p>
            <a:r>
              <a:rPr lang="en-US"/>
              <a:t>www.businessmaker-academy.com</a:t>
            </a:r>
          </a:p>
        </p:txBody>
      </p:sp>
    </p:spTree>
    <p:extLst>
      <p:ext uri="{BB962C8B-B14F-4D97-AF65-F5344CB8AC3E}">
        <p14:creationId xmlns:p14="http://schemas.microsoft.com/office/powerpoint/2010/main" val="3385765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9986776E-406B-EE5A-E431-7C2B108916C8}"/>
              </a:ext>
            </a:extLst>
          </p:cNvPr>
          <p:cNvGraphicFramePr>
            <a:graphicFrameLocks noGrp="1"/>
          </p:cNvGraphicFramePr>
          <p:nvPr/>
        </p:nvGraphicFramePr>
        <p:xfrm>
          <a:off x="219907" y="1671057"/>
          <a:ext cx="8704185" cy="4748992"/>
        </p:xfrm>
        <a:graphic>
          <a:graphicData uri="http://schemas.openxmlformats.org/drawingml/2006/table">
            <a:tbl>
              <a:tblPr firstRow="1" bandRow="1">
                <a:tableStyleId>{93296810-A885-4BE3-A3E7-6D5BEEA58F35}</a:tableStyleId>
              </a:tblPr>
              <a:tblGrid>
                <a:gridCol w="1740837">
                  <a:extLst>
                    <a:ext uri="{9D8B030D-6E8A-4147-A177-3AD203B41FA5}">
                      <a16:colId xmlns:a16="http://schemas.microsoft.com/office/drawing/2014/main" val="3083130535"/>
                    </a:ext>
                  </a:extLst>
                </a:gridCol>
                <a:gridCol w="1740837">
                  <a:extLst>
                    <a:ext uri="{9D8B030D-6E8A-4147-A177-3AD203B41FA5}">
                      <a16:colId xmlns:a16="http://schemas.microsoft.com/office/drawing/2014/main" val="2639744795"/>
                    </a:ext>
                  </a:extLst>
                </a:gridCol>
                <a:gridCol w="1740837">
                  <a:extLst>
                    <a:ext uri="{9D8B030D-6E8A-4147-A177-3AD203B41FA5}">
                      <a16:colId xmlns:a16="http://schemas.microsoft.com/office/drawing/2014/main" val="1910711003"/>
                    </a:ext>
                  </a:extLst>
                </a:gridCol>
                <a:gridCol w="1740837">
                  <a:extLst>
                    <a:ext uri="{9D8B030D-6E8A-4147-A177-3AD203B41FA5}">
                      <a16:colId xmlns:a16="http://schemas.microsoft.com/office/drawing/2014/main" val="509762896"/>
                    </a:ext>
                  </a:extLst>
                </a:gridCol>
                <a:gridCol w="1740837">
                  <a:extLst>
                    <a:ext uri="{9D8B030D-6E8A-4147-A177-3AD203B41FA5}">
                      <a16:colId xmlns:a16="http://schemas.microsoft.com/office/drawing/2014/main" val="3243129653"/>
                    </a:ext>
                  </a:extLst>
                </a:gridCol>
              </a:tblGrid>
              <a:tr h="521234">
                <a:tc>
                  <a:txBody>
                    <a:bodyPr/>
                    <a:lstStyle/>
                    <a:p>
                      <a:pPr algn="ctr"/>
                      <a:r>
                        <a:rPr lang="en-US" sz="1600" b="0" dirty="0">
                          <a:solidFill>
                            <a:schemeClr val="tx1"/>
                          </a:solidFill>
                          <a:latin typeface="Tw Cen MT" panose="020B0602020104020603" pitchFamily="34" charset="77"/>
                        </a:rPr>
                        <a:t>Work Activities</a:t>
                      </a:r>
                    </a:p>
                  </a:txBody>
                  <a:tcPr/>
                </a:tc>
                <a:tc>
                  <a:txBody>
                    <a:bodyPr/>
                    <a:lstStyle/>
                    <a:p>
                      <a:pPr algn="ctr"/>
                      <a:r>
                        <a:rPr lang="en-US" sz="1600" b="0" dirty="0">
                          <a:solidFill>
                            <a:schemeClr val="tx1"/>
                          </a:solidFill>
                          <a:latin typeface="Tw Cen MT" panose="020B0602020104020603" pitchFamily="34" charset="77"/>
                        </a:rPr>
                        <a:t>Strength</a:t>
                      </a:r>
                    </a:p>
                  </a:txBody>
                  <a:tcPr/>
                </a:tc>
                <a:tc>
                  <a:txBody>
                    <a:bodyPr/>
                    <a:lstStyle/>
                    <a:p>
                      <a:pPr algn="ctr"/>
                      <a:r>
                        <a:rPr lang="en-US" sz="1600" b="0" dirty="0">
                          <a:solidFill>
                            <a:schemeClr val="tx1"/>
                          </a:solidFill>
                          <a:latin typeface="Tw Cen MT" panose="020B0602020104020603" pitchFamily="34" charset="77"/>
                        </a:rPr>
                        <a:t>Replace</a:t>
                      </a:r>
                    </a:p>
                  </a:txBody>
                  <a:tcPr/>
                </a:tc>
                <a:tc>
                  <a:txBody>
                    <a:bodyPr/>
                    <a:lstStyle/>
                    <a:p>
                      <a:pPr algn="ctr"/>
                      <a:r>
                        <a:rPr lang="en-US" sz="1600" b="0" dirty="0">
                          <a:solidFill>
                            <a:schemeClr val="tx1"/>
                          </a:solidFill>
                          <a:latin typeface="Tw Cen MT" panose="020B0602020104020603" pitchFamily="34" charset="77"/>
                        </a:rPr>
                        <a:t>Rank</a:t>
                      </a:r>
                    </a:p>
                  </a:txBody>
                  <a:tcPr/>
                </a:tc>
                <a:tc>
                  <a:txBody>
                    <a:bodyPr/>
                    <a:lstStyle/>
                    <a:p>
                      <a:pPr algn="ctr"/>
                      <a:r>
                        <a:rPr lang="en-US" sz="1600" b="0" dirty="0">
                          <a:solidFill>
                            <a:schemeClr val="tx1"/>
                          </a:solidFill>
                          <a:latin typeface="Tw Cen MT" panose="020B0602020104020603" pitchFamily="34" charset="77"/>
                        </a:rPr>
                        <a:t>Total Hours/Week</a:t>
                      </a:r>
                    </a:p>
                    <a:p>
                      <a:pPr algn="ctr"/>
                      <a:r>
                        <a:rPr lang="en-US" sz="1600" b="0" dirty="0">
                          <a:solidFill>
                            <a:schemeClr val="tx1"/>
                          </a:solidFill>
                          <a:latin typeface="Tw Cen MT" panose="020B0602020104020603" pitchFamily="34" charset="77"/>
                        </a:rPr>
                        <a:t>% of Work Time</a:t>
                      </a:r>
                    </a:p>
                  </a:txBody>
                  <a:tcPr/>
                </a:tc>
                <a:extLst>
                  <a:ext uri="{0D108BD9-81ED-4DB2-BD59-A6C34878D82A}">
                    <a16:rowId xmlns:a16="http://schemas.microsoft.com/office/drawing/2014/main" val="1925735223"/>
                  </a:ext>
                </a:extLst>
              </a:tr>
              <a:tr h="521234">
                <a:tc>
                  <a:txBody>
                    <a:bodyPr/>
                    <a:lstStyle/>
                    <a:p>
                      <a:pPr algn="ctr"/>
                      <a:endParaRPr lang="en-US" sz="1600" dirty="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extLst>
                  <a:ext uri="{0D108BD9-81ED-4DB2-BD59-A6C34878D82A}">
                    <a16:rowId xmlns:a16="http://schemas.microsoft.com/office/drawing/2014/main" val="3214883637"/>
                  </a:ext>
                </a:extLst>
              </a:tr>
              <a:tr h="521234">
                <a:tc>
                  <a:txBody>
                    <a:bodyPr/>
                    <a:lstStyle/>
                    <a:p>
                      <a:pPr algn="ctr"/>
                      <a:endParaRPr lang="en-US" sz="1600" dirty="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extLst>
                  <a:ext uri="{0D108BD9-81ED-4DB2-BD59-A6C34878D82A}">
                    <a16:rowId xmlns:a16="http://schemas.microsoft.com/office/drawing/2014/main" val="231961654"/>
                  </a:ext>
                </a:extLst>
              </a:tr>
              <a:tr h="521234">
                <a:tc>
                  <a:txBody>
                    <a:bodyPr/>
                    <a:lstStyle/>
                    <a:p>
                      <a:pPr algn="ctr"/>
                      <a:endParaRPr lang="en-US" sz="160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tc>
                  <a:txBody>
                    <a:bodyPr/>
                    <a:lstStyle/>
                    <a:p>
                      <a:pPr algn="ctr"/>
                      <a:endParaRPr lang="en-US" sz="1600">
                        <a:latin typeface="Tw Cen MT" panose="020B0602020104020603" pitchFamily="34" charset="77"/>
                      </a:endParaRPr>
                    </a:p>
                  </a:txBody>
                  <a:tcPr/>
                </a:tc>
                <a:extLst>
                  <a:ext uri="{0D108BD9-81ED-4DB2-BD59-A6C34878D82A}">
                    <a16:rowId xmlns:a16="http://schemas.microsoft.com/office/drawing/2014/main" val="2470300813"/>
                  </a:ext>
                </a:extLst>
              </a:tr>
              <a:tr h="521234">
                <a:tc>
                  <a:txBody>
                    <a:bodyPr/>
                    <a:lstStyle/>
                    <a:p>
                      <a:pPr algn="ctr"/>
                      <a:endParaRPr lang="en-US" sz="160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extLst>
                  <a:ext uri="{0D108BD9-81ED-4DB2-BD59-A6C34878D82A}">
                    <a16:rowId xmlns:a16="http://schemas.microsoft.com/office/drawing/2014/main" val="1130948904"/>
                  </a:ext>
                </a:extLst>
              </a:tr>
              <a:tr h="521234">
                <a:tc>
                  <a:txBody>
                    <a:bodyPr/>
                    <a:lstStyle/>
                    <a:p>
                      <a:pPr algn="ctr"/>
                      <a:endParaRPr lang="en-US" sz="1600" dirty="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tc>
                  <a:txBody>
                    <a:bodyPr/>
                    <a:lstStyle/>
                    <a:p>
                      <a:pPr algn="ctr"/>
                      <a:endParaRPr lang="en-US" sz="160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tc>
                  <a:txBody>
                    <a:bodyPr/>
                    <a:lstStyle/>
                    <a:p>
                      <a:pPr algn="ctr"/>
                      <a:endParaRPr lang="en-US" sz="1600">
                        <a:latin typeface="Tw Cen MT" panose="020B0602020104020603" pitchFamily="34" charset="77"/>
                      </a:endParaRPr>
                    </a:p>
                  </a:txBody>
                  <a:tcPr/>
                </a:tc>
                <a:extLst>
                  <a:ext uri="{0D108BD9-81ED-4DB2-BD59-A6C34878D82A}">
                    <a16:rowId xmlns:a16="http://schemas.microsoft.com/office/drawing/2014/main" val="1942571331"/>
                  </a:ext>
                </a:extLst>
              </a:tr>
              <a:tr h="521234">
                <a:tc>
                  <a:txBody>
                    <a:bodyPr/>
                    <a:lstStyle/>
                    <a:p>
                      <a:pPr algn="ctr"/>
                      <a:endParaRPr lang="en-US" sz="160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tc>
                  <a:txBody>
                    <a:bodyPr/>
                    <a:lstStyle/>
                    <a:p>
                      <a:pPr algn="ctr"/>
                      <a:endParaRPr lang="en-US" sz="160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tc>
                  <a:txBody>
                    <a:bodyPr/>
                    <a:lstStyle/>
                    <a:p>
                      <a:pPr algn="ctr"/>
                      <a:endParaRPr lang="en-US" sz="1600">
                        <a:latin typeface="Tw Cen MT" panose="020B0602020104020603" pitchFamily="34" charset="77"/>
                      </a:endParaRPr>
                    </a:p>
                  </a:txBody>
                  <a:tcPr/>
                </a:tc>
                <a:extLst>
                  <a:ext uri="{0D108BD9-81ED-4DB2-BD59-A6C34878D82A}">
                    <a16:rowId xmlns:a16="http://schemas.microsoft.com/office/drawing/2014/main" val="2105505601"/>
                  </a:ext>
                </a:extLst>
              </a:tr>
              <a:tr h="521234">
                <a:tc>
                  <a:txBody>
                    <a:bodyPr/>
                    <a:lstStyle/>
                    <a:p>
                      <a:pPr algn="ctr"/>
                      <a:endParaRPr lang="en-US" sz="1400" dirty="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extLst>
                  <a:ext uri="{0D108BD9-81ED-4DB2-BD59-A6C34878D82A}">
                    <a16:rowId xmlns:a16="http://schemas.microsoft.com/office/drawing/2014/main" val="3206641651"/>
                  </a:ext>
                </a:extLst>
              </a:tr>
              <a:tr h="521234">
                <a:tc>
                  <a:txBody>
                    <a:bodyPr/>
                    <a:lstStyle/>
                    <a:p>
                      <a:pPr algn="ctr"/>
                      <a:endParaRPr lang="en-US" sz="1400" dirty="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tc>
                  <a:txBody>
                    <a:bodyPr/>
                    <a:lstStyle/>
                    <a:p>
                      <a:pPr algn="ctr"/>
                      <a:endParaRPr lang="en-US" sz="1600" dirty="0">
                        <a:latin typeface="Tw Cen MT" panose="020B0602020104020603" pitchFamily="34" charset="77"/>
                      </a:endParaRPr>
                    </a:p>
                  </a:txBody>
                  <a:tcPr/>
                </a:tc>
                <a:extLst>
                  <a:ext uri="{0D108BD9-81ED-4DB2-BD59-A6C34878D82A}">
                    <a16:rowId xmlns:a16="http://schemas.microsoft.com/office/drawing/2014/main" val="3254285582"/>
                  </a:ext>
                </a:extLst>
              </a:tr>
            </a:tbl>
          </a:graphicData>
        </a:graphic>
      </p:graphicFrame>
      <p:sp>
        <p:nvSpPr>
          <p:cNvPr id="6" name="TextBox 5">
            <a:extLst>
              <a:ext uri="{FF2B5EF4-FFF2-40B4-BE49-F238E27FC236}">
                <a16:creationId xmlns:a16="http://schemas.microsoft.com/office/drawing/2014/main" id="{34A5D4CA-3CA0-C8D7-865F-85458F2B1F8D}"/>
              </a:ext>
            </a:extLst>
          </p:cNvPr>
          <p:cNvSpPr txBox="1"/>
          <p:nvPr/>
        </p:nvSpPr>
        <p:spPr>
          <a:xfrm>
            <a:off x="296260" y="1011766"/>
            <a:ext cx="7097212" cy="584775"/>
          </a:xfrm>
          <a:prstGeom prst="rect">
            <a:avLst/>
          </a:prstGeom>
          <a:noFill/>
        </p:spPr>
        <p:txBody>
          <a:bodyPr wrap="square" rtlCol="0">
            <a:spAutoFit/>
          </a:bodyPr>
          <a:lstStyle/>
          <a:p>
            <a:r>
              <a:rPr lang="en-US" sz="3200" dirty="0">
                <a:solidFill>
                  <a:schemeClr val="bg1"/>
                </a:solidFill>
                <a:latin typeface="Tw Cen MT" panose="020B0602020104020603" pitchFamily="34" charset="77"/>
              </a:rPr>
              <a:t>Discover Your MVAs</a:t>
            </a:r>
          </a:p>
        </p:txBody>
      </p:sp>
      <p:sp>
        <p:nvSpPr>
          <p:cNvPr id="2" name="TextBox 1">
            <a:extLst>
              <a:ext uri="{FF2B5EF4-FFF2-40B4-BE49-F238E27FC236}">
                <a16:creationId xmlns:a16="http://schemas.microsoft.com/office/drawing/2014/main" id="{40840DA2-811D-463F-9EE6-BC8D235F6345}"/>
              </a:ext>
            </a:extLst>
          </p:cNvPr>
          <p:cNvSpPr txBox="1"/>
          <p:nvPr/>
        </p:nvSpPr>
        <p:spPr>
          <a:xfrm>
            <a:off x="352490" y="437951"/>
            <a:ext cx="8263890" cy="954107"/>
          </a:xfrm>
          <a:prstGeom prst="rect">
            <a:avLst/>
          </a:prstGeom>
          <a:noFill/>
        </p:spPr>
        <p:txBody>
          <a:bodyPr wrap="square" rtlCol="0">
            <a:spAutoFit/>
          </a:bodyPr>
          <a:lstStyle/>
          <a:p>
            <a:pPr algn="ctr"/>
            <a:r>
              <a:rPr lang="en-US" sz="2800" dirty="0">
                <a:latin typeface="Tw Cen MT" panose="020B0602020104020603" pitchFamily="34" charset="77"/>
              </a:rPr>
              <a:t>Time Management Tool 2:  Your Most Valuable Activities (MVAs) (Exercise Sheet)</a:t>
            </a:r>
          </a:p>
        </p:txBody>
      </p:sp>
      <p:sp>
        <p:nvSpPr>
          <p:cNvPr id="3" name="Footer Placeholder 2">
            <a:extLst>
              <a:ext uri="{FF2B5EF4-FFF2-40B4-BE49-F238E27FC236}">
                <a16:creationId xmlns:a16="http://schemas.microsoft.com/office/drawing/2014/main" id="{3E8AE51E-BB85-B64E-3CC4-36174C757F80}"/>
              </a:ext>
            </a:extLst>
          </p:cNvPr>
          <p:cNvSpPr>
            <a:spLocks noGrp="1"/>
          </p:cNvSpPr>
          <p:nvPr>
            <p:ph type="ftr" sz="quarter" idx="11"/>
          </p:nvPr>
        </p:nvSpPr>
        <p:spPr/>
        <p:txBody>
          <a:bodyPr/>
          <a:lstStyle/>
          <a:p>
            <a:r>
              <a:rPr lang="en-US"/>
              <a:t>www.businessmaker-academy.com</a:t>
            </a:r>
          </a:p>
        </p:txBody>
      </p:sp>
    </p:spTree>
    <p:extLst>
      <p:ext uri="{BB962C8B-B14F-4D97-AF65-F5344CB8AC3E}">
        <p14:creationId xmlns:p14="http://schemas.microsoft.com/office/powerpoint/2010/main" val="39857388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107</TotalTime>
  <Words>1093</Words>
  <Application>Microsoft Macintosh PowerPoint</Application>
  <PresentationFormat>On-screen Show (4:3)</PresentationFormat>
  <Paragraphs>330</Paragraphs>
  <Slides>20</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Arial</vt:lpstr>
      <vt:lpstr>Avenir Book</vt:lpstr>
      <vt:lpstr>Calibri</vt:lpstr>
      <vt:lpstr>Calibri Light</vt:lpstr>
      <vt:lpstr>Cooper Black</vt:lpstr>
      <vt:lpstr>Tw Cen MT</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Businessmaker Academy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Time Management for Hybrid Work </dc:subject>
  <dc:creator>Candy Concepcion</dc:creator>
  <cp:keywords/>
  <dc:description/>
  <cp:lastModifiedBy>Candy Concepcion</cp:lastModifiedBy>
  <cp:revision>12</cp:revision>
  <dcterms:created xsi:type="dcterms:W3CDTF">2023-09-16T06:38:21Z</dcterms:created>
  <dcterms:modified xsi:type="dcterms:W3CDTF">2023-09-19T03:46:07Z</dcterms:modified>
  <cp:category/>
</cp:coreProperties>
</file>